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61" r:id="rId4"/>
    <p:sldMasterId id="2147484633" r:id="rId5"/>
  </p:sldMasterIdLst>
  <p:notesMasterIdLst>
    <p:notesMasterId r:id="rId64"/>
  </p:notesMasterIdLst>
  <p:handoutMasterIdLst>
    <p:handoutMasterId r:id="rId65"/>
  </p:handoutMasterIdLst>
  <p:sldIdLst>
    <p:sldId id="1449" r:id="rId6"/>
    <p:sldId id="1459" r:id="rId7"/>
    <p:sldId id="1416" r:id="rId8"/>
    <p:sldId id="1397" r:id="rId9"/>
    <p:sldId id="1398" r:id="rId10"/>
    <p:sldId id="1396" r:id="rId11"/>
    <p:sldId id="1421" r:id="rId12"/>
    <p:sldId id="1454" r:id="rId13"/>
    <p:sldId id="1455" r:id="rId14"/>
    <p:sldId id="1422" r:id="rId15"/>
    <p:sldId id="1423" r:id="rId16"/>
    <p:sldId id="1400" r:id="rId17"/>
    <p:sldId id="1388" r:id="rId18"/>
    <p:sldId id="1460" r:id="rId19"/>
    <p:sldId id="1461" r:id="rId20"/>
    <p:sldId id="1462" r:id="rId21"/>
    <p:sldId id="1419" r:id="rId22"/>
    <p:sldId id="1424" r:id="rId23"/>
    <p:sldId id="1426" r:id="rId24"/>
    <p:sldId id="1427" r:id="rId25"/>
    <p:sldId id="1464" r:id="rId26"/>
    <p:sldId id="1465" r:id="rId27"/>
    <p:sldId id="1428" r:id="rId28"/>
    <p:sldId id="1429" r:id="rId29"/>
    <p:sldId id="1430" r:id="rId30"/>
    <p:sldId id="1466" r:id="rId31"/>
    <p:sldId id="1431" r:id="rId32"/>
    <p:sldId id="1433" r:id="rId33"/>
    <p:sldId id="1434" r:id="rId34"/>
    <p:sldId id="1467" r:id="rId35"/>
    <p:sldId id="1405" r:id="rId36"/>
    <p:sldId id="1389" r:id="rId37"/>
    <p:sldId id="1412" r:id="rId38"/>
    <p:sldId id="1414" r:id="rId39"/>
    <p:sldId id="1409" r:id="rId40"/>
    <p:sldId id="1417" r:id="rId41"/>
    <p:sldId id="1418" r:id="rId42"/>
    <p:sldId id="1457" r:id="rId43"/>
    <p:sldId id="1447" r:id="rId44"/>
    <p:sldId id="1407" r:id="rId45"/>
    <p:sldId id="1406" r:id="rId46"/>
    <p:sldId id="1410" r:id="rId47"/>
    <p:sldId id="1390" r:id="rId48"/>
    <p:sldId id="1413" r:id="rId49"/>
    <p:sldId id="1393" r:id="rId50"/>
    <p:sldId id="1436" r:id="rId51"/>
    <p:sldId id="1435" r:id="rId52"/>
    <p:sldId id="1451" r:id="rId53"/>
    <p:sldId id="1452" r:id="rId54"/>
    <p:sldId id="1453" r:id="rId55"/>
    <p:sldId id="1445" r:id="rId56"/>
    <p:sldId id="1438" r:id="rId57"/>
    <p:sldId id="1437" r:id="rId58"/>
    <p:sldId id="1439" r:id="rId59"/>
    <p:sldId id="1444" r:id="rId60"/>
    <p:sldId id="1442" r:id="rId61"/>
    <p:sldId id="1443" r:id="rId62"/>
    <p:sldId id="1468"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FDFDFA"/>
    <a:srgbClr val="525252"/>
    <a:srgbClr val="002050"/>
    <a:srgbClr val="5C2D91"/>
    <a:srgbClr val="412066"/>
    <a:srgbClr val="9F70D2"/>
    <a:srgbClr val="FFF100"/>
    <a:srgbClr val="895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4746" autoAdjust="0"/>
  </p:normalViewPr>
  <p:slideViewPr>
    <p:cSldViewPr>
      <p:cViewPr varScale="1">
        <p:scale>
          <a:sx n="77" d="100"/>
          <a:sy n="77" d="100"/>
        </p:scale>
        <p:origin x="1008"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300"/>
    </p:cViewPr>
  </p:sorterViewPr>
  <p:notesViewPr>
    <p:cSldViewPr showGuides="1">
      <p:cViewPr varScale="1">
        <p:scale>
          <a:sx n="81" d="100"/>
          <a:sy n="81" d="100"/>
        </p:scale>
        <p:origin x="3060" y="8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54149488"/>
        <c:axId val="454150144"/>
      </c:barChart>
      <c:catAx>
        <c:axId val="45414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50144"/>
        <c:crosses val="autoZero"/>
        <c:auto val="1"/>
        <c:lblAlgn val="ctr"/>
        <c:lblOffset val="100"/>
        <c:noMultiLvlLbl val="0"/>
      </c:catAx>
      <c:valAx>
        <c:axId val="45415014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49488"/>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54149488"/>
        <c:axId val="454150144"/>
      </c:barChart>
      <c:catAx>
        <c:axId val="45414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50144"/>
        <c:crosses val="autoZero"/>
        <c:auto val="1"/>
        <c:lblAlgn val="ctr"/>
        <c:lblOffset val="100"/>
        <c:noMultiLvlLbl val="0"/>
      </c:catAx>
      <c:valAx>
        <c:axId val="45415014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49488"/>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54149488"/>
        <c:axId val="454150144"/>
      </c:barChart>
      <c:catAx>
        <c:axId val="45414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50144"/>
        <c:crosses val="autoZero"/>
        <c:auto val="1"/>
        <c:lblAlgn val="ctr"/>
        <c:lblOffset val="100"/>
        <c:noMultiLvlLbl val="0"/>
      </c:catAx>
      <c:valAx>
        <c:axId val="45415014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49488"/>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54149488"/>
        <c:axId val="454150144"/>
      </c:barChart>
      <c:catAx>
        <c:axId val="45414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50144"/>
        <c:crosses val="autoZero"/>
        <c:auto val="1"/>
        <c:lblAlgn val="ctr"/>
        <c:lblOffset val="100"/>
        <c:noMultiLvlLbl val="0"/>
      </c:catAx>
      <c:valAx>
        <c:axId val="45415014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49488"/>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Cloup</a:t>
            </a:r>
            <a:r>
              <a:rPr lang="en-US" dirty="0">
                <a:latin typeface="Segoe UI" pitchFamily="34" charset="0"/>
              </a:rPr>
              <a:t> App Development &amp; Data Group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97620A-5C1A-4DE4-A723-9A594EAAA7C3}" type="datetime8">
              <a:rPr lang="en-US" smtClean="0">
                <a:latin typeface="Segoe UI" pitchFamily="34" charset="0"/>
              </a:rPr>
              <a:t>8/18/2017 8:37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Cloup</a:t>
            </a:r>
            <a:r>
              <a:rPr lang="en-US" dirty="0"/>
              <a:t> App Development &amp; Data Group</a:t>
            </a:r>
          </a:p>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1EF988-3654-4943-B2E5-51B525DFA8DC}" type="datetime8">
              <a:rPr lang="en-US" smtClean="0"/>
              <a:t>8/18/2017 8:37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sp.net/co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ackoverflow.com/research/developer-survey-2016#technology-most-popular-technologi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tackoverflow.com/research/developer-survey-2016#technology-most-loved-dreaded-and-wanted"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3802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r>
              <a:rPr lang="en-US" baseline="0" dirty="0"/>
              <a:t> has been a key factor on this growth. We are seeing tremendous growth on community participation. For example, 60% of contributions to .NET Core and related repos are actually coming from the community, which basically means we doubled the capacity to innovate on .NET. And this also helps us to create a better product, higher quality and aligned with customer demands. It also had a huge impact on the ecosystem. .NET open source and component ecosystem has skyrocketed in the last 2 years.</a:t>
            </a:r>
          </a:p>
          <a:p>
            <a:endParaRPr lang="en-US" baseline="0" dirty="0"/>
          </a:p>
          <a:p>
            <a:r>
              <a:rPr lang="en-US" baseline="0" dirty="0"/>
              <a:t>The other important thing to remember is that we didn’t compromise Enterprise readiness with this increased openness. The .NET platform is fully supported by Microsoft like any other service or product. We take community contributions but we are accountable for them and we treat them as any other Microsoft contribution with testing, security, patent scanning and full support.</a:t>
            </a:r>
          </a:p>
          <a:p>
            <a:endParaRPr lang="en-US" baseline="0" dirty="0"/>
          </a:p>
          <a:p>
            <a:r>
              <a:rPr lang="en-US" baseline="0" dirty="0"/>
              <a:t>http://www.infoworld.com/article/3149765/application-development/win-win-open-source-net-pays-off-for-devs.html</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82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Font typeface="Arial" panose="020B0604020202020204" pitchFamily="34" charset="0"/>
              <a:buNone/>
              <a:defRPr/>
            </a:pPr>
            <a:r>
              <a:rPr lang="en-US" dirty="0"/>
              <a:t>We</a:t>
            </a:r>
            <a:r>
              <a:rPr lang="en-US" baseline="0" dirty="0"/>
              <a:t> also opened the .NET product strategy for the industry to participate. We believed the model used in .NET is the perfect combination of agility and consensus. We open the conversation to the community and even more deeply with the technical steering group which represents key players in the industry, but there’s no committee approval needed for every single feature which slows down other technologies like Java.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19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169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talk about .NET we’re talking about an entire unified platform and ecosystem. With Mono now under the .NET Foundation we can steer the direction of all of these implementations more easily. Each .NET implementation be that .NET Framework, .NET Core, or Mono for Xamarin &amp; Unity, share the same common infrastructure and .NET Standard library. This means not only are your .NET skills portable, but your </a:t>
            </a:r>
            <a:r>
              <a:rPr lang="en-US" i="1" baseline="0" dirty="0"/>
              <a:t>actual binaries </a:t>
            </a:r>
            <a:r>
              <a:rPr lang="en-US" baseline="0" dirty="0"/>
              <a:t>are portable across implementations. </a:t>
            </a:r>
          </a:p>
          <a:p>
            <a:endParaRPr lang="en-US" baseline="0" dirty="0"/>
          </a:p>
          <a:p>
            <a:r>
              <a:rPr lang="en-US" baseline="0" dirty="0"/>
              <a:t>Additionally, there are a broad set of development tools and applications frameworks that enable you to literally build any app for any platform with any operating system --- all with .NET</a:t>
            </a:r>
          </a:p>
          <a:p>
            <a:endParaRPr lang="en-US" dirty="0"/>
          </a:p>
          <a:p>
            <a:r>
              <a:rPr lang="en-US" dirty="0"/>
              <a:t>See:</a:t>
            </a:r>
            <a:r>
              <a:rPr lang="en-US" baseline="0" dirty="0"/>
              <a:t> https://docs.microsoft.com/en-us/dotnet/articles/standard/components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05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continue to invest in the .NET Framework but with a much higher compatibility bar. As a component of Windows, we have over 1.8 Billion installations on Windows and take this very seriously. Critical bug fixes and low impact or critical features will be added but not at a fast pace. We want to keep the apps you have running. </a:t>
            </a:r>
          </a:p>
          <a:p>
            <a:endParaRPr lang="en-US" dirty="0"/>
          </a:p>
          <a:p>
            <a:r>
              <a:rPr lang="en-US" dirty="0"/>
              <a:t>.NET Core is our newest, fastest, cross-platform, open source implementation of .NET that will take us to the next 15 years. It is built for cloud-native and small device workloads that can be deployed with the app in a small container. .NET Core is where we innovate quickly with the community in the open on GitHub. This is the nature of open source. Because .NET Core is cross-platform (Windows, macOS, multiple distros of Linux), we’ve decoupled .NET Core support policy from the operating system. We take a model of Long-Term-Support (LTS) on major versions for 3 years. </a:t>
            </a:r>
          </a:p>
          <a:p>
            <a:endParaRPr lang="en-US" dirty="0"/>
          </a:p>
          <a:p>
            <a:r>
              <a:rPr lang="en-US" dirty="0"/>
              <a:t>Now with Mono officially under the Microsoft umbrella as well as Universal Windows Platform, we are focused on fantastic experiences for mobile devices. You will see innovation from Windows (and Unity for </a:t>
            </a:r>
            <a:r>
              <a:rPr lang="en-US" dirty="0" err="1"/>
              <a:t>Hololens</a:t>
            </a:r>
            <a:r>
              <a:rPr lang="en-US" dirty="0"/>
              <a:t> for instance) as well as iOS an Android solutions with Xamarin. </a:t>
            </a:r>
          </a:p>
          <a:p>
            <a:endParaRPr lang="en-US" dirty="0"/>
          </a:p>
          <a:p>
            <a:r>
              <a:rPr lang="en-US" dirty="0"/>
              <a:t>As we bring .NET everywhere we focus on these implementations. .NET standard is what brings these implementations closer together. Think of it as the “new base class libraries” which you build upon and can reuse the binaries in other runtimes that implement the standard. All runtimes supported by Microsoft implement the standard (.NET Framework, .NET Core, Mono).</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54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talk about .NET we’re talking about an entire unified platform and ecosystem. Any workload on .NET supports .NET Standard going forward. With Mono now under the .NET Foundation we can steer the direction of all of these implementations more easily. Each .NET implementation be that .NET Framework, .NET Core, or Mono for Xamarin &amp; Unity, share the same common infrastructure and .NET Standard library. This means not only are your .NET skills portable, but your </a:t>
            </a:r>
            <a:r>
              <a:rPr lang="en-US" i="1" baseline="0" dirty="0"/>
              <a:t>actual binaries </a:t>
            </a:r>
            <a:r>
              <a:rPr lang="en-US" baseline="0" dirty="0"/>
              <a:t>are portable across implementations. </a:t>
            </a:r>
          </a:p>
          <a:p>
            <a:endParaRPr lang="en-US" baseline="0" dirty="0"/>
          </a:p>
          <a:p>
            <a:r>
              <a:rPr lang="en-US" baseline="0" dirty="0"/>
              <a:t>You can think of the .NET Standard to HTML5 – it’s a specification of HTML that browsers must implement. Similarly, the .NET Standard defines the API’s that all the .NET’s must implement. This is the promise of .NET Everywhere. </a:t>
            </a:r>
          </a:p>
          <a:p>
            <a:endParaRPr lang="en-US" dirty="0"/>
          </a:p>
          <a:p>
            <a:r>
              <a:rPr lang="en-US" dirty="0"/>
              <a:t>See:</a:t>
            </a:r>
            <a:r>
              <a:rPr lang="en-US" baseline="0" dirty="0"/>
              <a:t> https://docs.microsoft.com/en-us/dotnet/articles/standard/components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66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3263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42697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r>
              <a:rPr lang="en-US" dirty="0"/>
              <a:t>Why .NET Core? As enterprises move through their cloud journey</a:t>
            </a:r>
            <a:r>
              <a:rPr lang="en-US" baseline="0" dirty="0"/>
              <a:t> we’re now at a point where we need a cloud native development platform that can take full advantage of Platform as a Service (PaaS) offerings in any cloud, and hyper-scale. Applications that are born and hosted in the cloud provide a number of key benefits like reduction of IT spend, faster development times by taking advantage of cloud platform services, and increased agility with DevOps. Additionally, at the other end of the spectrum, we have small devices &amp; </a:t>
            </a:r>
            <a:r>
              <a:rPr lang="en-US" baseline="0" dirty="0" err="1"/>
              <a:t>IoT</a:t>
            </a:r>
            <a:r>
              <a:rPr lang="en-US" baseline="0" dirty="0"/>
              <a:t> that we can support with .NET Core as it leaves a much smaller footprint than previous .NET frameworks. </a:t>
            </a:r>
            <a:endParaRPr lang="en-US" dirty="0"/>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8717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is a perfect choice</a:t>
            </a:r>
            <a:r>
              <a:rPr lang="en-US" baseline="0" dirty="0"/>
              <a:t> for building containerized architectures and microservices and hosting them on any platform. But even .NET Framework applications built many years ago as monolithic services can take advantage of Windows Containers.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50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06692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a:t>
            </a:r>
            <a:r>
              <a:rPr lang="en-US" baseline="0" dirty="0"/>
              <a:t> Visual Studio and Azure provide a complete end-to-end DevOps solution. Develop on your favorite OS with your favorite Editor or IDE like Visual Studio, then use Visual Studio Team Services to set up a continuous integration and deployment pipeline for your containerized applications &amp; services into Azure.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051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continuously improving .NET Core for the best experience when running in containers.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0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.NET Core 2.0 release we also improved Azure diagnostics and live analytics in App Service. Enable/Disable while the application is running in production with no code changes. Azure will take snap points on anomalies it sees (exceptions, slow performance) where you can analyze and open the full stack traces to debug right in Visual Studio. </a:t>
            </a:r>
          </a:p>
        </p:txBody>
      </p:sp>
      <p:sp>
        <p:nvSpPr>
          <p:cNvPr id="4" name="Slide Number Placeholder 3"/>
          <p:cNvSpPr>
            <a:spLocks noGrp="1"/>
          </p:cNvSpPr>
          <p:nvPr>
            <p:ph type="sldNum" sz="quarter" idx="10"/>
          </p:nvPr>
        </p:nvSpPr>
        <p:spPr/>
        <p:txBody>
          <a:bodyPr/>
          <a:lstStyle/>
          <a:p>
            <a:fld id="{4E088C26-F2EE-4531-A8A2-E8EE44056931}" type="slidenum">
              <a:rPr lang="en-US" smtClean="0"/>
              <a:t>22</a:t>
            </a:fld>
            <a:endParaRPr lang="en-US"/>
          </a:p>
        </p:txBody>
      </p:sp>
    </p:spTree>
    <p:extLst>
      <p:ext uri="{BB962C8B-B14F-4D97-AF65-F5344CB8AC3E}">
        <p14:creationId xmlns:p14="http://schemas.microsoft.com/office/powerpoint/2010/main" val="3513254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https://www.microsoft.com/net/core/platform</a:t>
            </a:r>
          </a:p>
          <a:p>
            <a:endParaRPr lang="en-US" dirty="0"/>
          </a:p>
          <a:p>
            <a:r>
              <a:rPr lang="en-US" dirty="0"/>
              <a:t>http://www.techempower.com/benchmarks/#section=data-r13&amp;hw=ph&amp;test=plaintext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54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our customers (see customer stories section) </a:t>
            </a:r>
            <a:r>
              <a:rPr lang="en-US" baseline="0" dirty="0" err="1"/>
              <a:t>Illyriad</a:t>
            </a:r>
            <a:r>
              <a:rPr lang="en-US" baseline="0" dirty="0"/>
              <a:t> games has contributed much of the performance improvements to ASP.NET Core which is now over 10X faster requests per second than ASP.NET 4.6. </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593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NEW NOTE: ASP.NET Core 2.0 is 20% faster than this in our labs. New </a:t>
            </a:r>
            <a:r>
              <a:rPr lang="en-US" b="1" dirty="0" err="1"/>
              <a:t>Techempower</a:t>
            </a:r>
            <a:r>
              <a:rPr lang="en-US" b="1" dirty="0"/>
              <a:t> round coming soon. </a:t>
            </a:r>
          </a:p>
          <a:p>
            <a:endParaRPr lang="en-US" dirty="0"/>
          </a:p>
          <a:p>
            <a:r>
              <a:rPr lang="en-US" dirty="0"/>
              <a:t>ASP.NET Core 1.1 is ranked in the top 10 best performing</a:t>
            </a:r>
            <a:r>
              <a:rPr lang="en-US" baseline="0" dirty="0"/>
              <a:t> frameworks in the plaintext test above Java (servlet), Go, and Node.js. ASP.NET MVC is the top performing full-stack framework. </a:t>
            </a:r>
            <a:endParaRPr lang="en-US" dirty="0"/>
          </a:p>
          <a:p>
            <a:endParaRPr lang="en-US" dirty="0"/>
          </a:p>
          <a:p>
            <a:r>
              <a:rPr lang="en-US" dirty="0"/>
              <a:t>See Full Benchmarks: </a:t>
            </a:r>
          </a:p>
          <a:p>
            <a:r>
              <a:rPr lang="en-US" dirty="0"/>
              <a:t>https://www.techempower.com/benchmarks/#section=data-r13&amp;hw=ph&amp;test=plaintext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Quote from: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chemeClr val="bg1"/>
                </a:solidFill>
              </a:rPr>
              <a:t>https://www.techempower.com/blog/2016/11/16/framework-benchmarks-round-13/</a:t>
            </a:r>
          </a:p>
          <a:p>
            <a:endParaRPr lang="en-US" dirty="0"/>
          </a:p>
          <a:p>
            <a:r>
              <a:rPr lang="en-US" dirty="0"/>
              <a:t>“</a:t>
            </a:r>
            <a:r>
              <a:rPr lang="en-US" i="1" dirty="0"/>
              <a:t>Thanks to Microsoft’s herculean performance tuning effort, ASP.NET—in the new cross-platform friendly form of </a:t>
            </a:r>
            <a:r>
              <a:rPr lang="en-US" i="1" dirty="0">
                <a:hlinkClick r:id="rId3"/>
              </a:rPr>
              <a:t>ASP.NET Core</a:t>
            </a:r>
            <a:r>
              <a:rPr lang="en-US" i="1" dirty="0"/>
              <a:t>—is now a top performer in our Plaintext test, making it among the fastest platforms at the fundamentals of web request routing. The degree of improvement is absolutely astonishing, going from 2,120 requests per second on Mono in Round 11 to 1,822,366 requests per second on ASP.NET Core in Round 13. That’s an approximately 85,900% improvement, and that doesn’t even account for Round 11’s hardware being faster than our new hardware. That is not a typo, it's </a:t>
            </a:r>
            <a:r>
              <a:rPr lang="en-US" b="1" i="1" dirty="0"/>
              <a:t>859</a:t>
            </a:r>
            <a:r>
              <a:rPr lang="en-US" i="1" dirty="0"/>
              <a:t> times faster! We believe this to be the most significant performance improvement that this project has ever seen.”</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7871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 release we worked really hard on performance improvements up and down the entire stack. </a:t>
            </a:r>
          </a:p>
          <a:p>
            <a:r>
              <a:rPr lang="en-US" dirty="0"/>
              <a:t>https://blogs.msdn.microsoft.com/dotnet/tag/performance/</a:t>
            </a:r>
          </a:p>
        </p:txBody>
      </p:sp>
      <p:sp>
        <p:nvSpPr>
          <p:cNvPr id="4" name="Slide Number Placeholder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162395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181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option is the </a:t>
            </a:r>
            <a:r>
              <a:rPr lang="en-US" dirty="0" err="1"/>
              <a:t>silo’ed</a:t>
            </a:r>
            <a:r>
              <a:rPr lang="en-US" dirty="0"/>
              <a:t> approach – today, it is very common to see a company or developer create the same app multiple times in different languages with different tools</a:t>
            </a:r>
            <a:r>
              <a:rPr lang="en-US" baseline="0" dirty="0"/>
              <a:t> for different platforms</a:t>
            </a:r>
          </a:p>
          <a:p>
            <a:pPr marL="171450" indent="-171450">
              <a:buFont typeface="Arial" panose="020B0604020202020204" pitchFamily="34" charset="0"/>
              <a:buChar char="•"/>
            </a:pPr>
            <a:r>
              <a:rPr lang="en-US" baseline="0" dirty="0"/>
              <a:t>While this might give you a fully native user experience and maximum performance, it is also e</a:t>
            </a:r>
            <a:r>
              <a:rPr lang="en-US" dirty="0"/>
              <a:t>xpensive, can require multiple teams</a:t>
            </a:r>
            <a:r>
              <a:rPr lang="en-US" baseline="0" dirty="0"/>
              <a:t> and generally </a:t>
            </a:r>
            <a:r>
              <a:rPr lang="en-US" dirty="0"/>
              <a:t>takes more time</a:t>
            </a:r>
          </a:p>
          <a:p>
            <a:pPr marL="171450" indent="-171450">
              <a:buFont typeface="Arial" panose="020B0604020202020204" pitchFamily="34" charset="0"/>
              <a:buChar char="•"/>
            </a:pPr>
            <a:r>
              <a:rPr lang="en-US" dirty="0"/>
              <a:t>But</a:t>
            </a:r>
            <a:r>
              <a:rPr lang="en-US" baseline="0" dirty="0"/>
              <a:t> the biggest issue of this approach is the </a:t>
            </a:r>
            <a:r>
              <a:rPr lang="en-US" dirty="0"/>
              <a:t>future maintenance overhead</a:t>
            </a:r>
            <a:r>
              <a:rPr lang="en-US" baseline="0" dirty="0"/>
              <a:t> of managing and maintaining apps and code </a:t>
            </a:r>
            <a:r>
              <a:rPr lang="en-US" dirty="0"/>
              <a:t>for multiple</a:t>
            </a:r>
            <a:r>
              <a:rPr lang="en-US" baseline="0" dirty="0"/>
              <a:t> </a:t>
            </a:r>
            <a:r>
              <a:rPr lang="en-US" dirty="0"/>
              <a:t>different platforms</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425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Mobile is transformative because mobile apps are context-aware</a:t>
            </a:r>
            <a:r>
              <a:rPr lang="en-US" baseline="0" dirty="0"/>
              <a:t> – and c</a:t>
            </a:r>
            <a:r>
              <a:rPr lang="en-US" dirty="0"/>
              <a:t>ontext-aware apps require full access to native device capabilities</a:t>
            </a:r>
          </a:p>
          <a:p>
            <a:pPr marL="171450" indent="-171450">
              <a:buFont typeface="Arial" panose="020B0604020202020204" pitchFamily="34" charset="0"/>
              <a:buChar char="•"/>
            </a:pPr>
            <a:r>
              <a:rPr lang="en-US" dirty="0"/>
              <a:t>Mobile users - consumers and employees alike - are more likely to abandon apps that show poor performance or non-standard UI, navigation and controls because it slows them down and forces them to re-learn things they already know</a:t>
            </a:r>
          </a:p>
          <a:p>
            <a:pPr marL="171450" indent="-171450">
              <a:buFont typeface="Arial" panose="020B0604020202020204" pitchFamily="34" charset="0"/>
              <a:buChar char="•"/>
            </a:pPr>
            <a:r>
              <a:rPr lang="en-US" dirty="0" err="1"/>
              <a:t>Xamarin</a:t>
            </a:r>
            <a:r>
              <a:rPr lang="en-US" dirty="0"/>
              <a:t> takes .NET to the next level and extends it to iOS and Android</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err="1"/>
              <a:t>Xamarin</a:t>
            </a:r>
            <a:r>
              <a:rPr lang="en-US" dirty="0"/>
              <a:t> apps are 100% C# and 100% of Android + iOS platform APIs are exposed</a:t>
            </a:r>
          </a:p>
          <a:p>
            <a:pPr marL="171450" indent="-171450">
              <a:buFont typeface="Arial" panose="020B0604020202020204" pitchFamily="34" charset="0"/>
              <a:buChar char="•"/>
            </a:pPr>
            <a:r>
              <a:rPr lang="en-US" dirty="0"/>
              <a:t>With </a:t>
            </a:r>
            <a:r>
              <a:rPr lang="en-US" dirty="0" err="1"/>
              <a:t>Xamarin</a:t>
            </a:r>
            <a:r>
              <a:rPr lang="en-US" dirty="0"/>
              <a:t>, everything you can do </a:t>
            </a:r>
            <a:r>
              <a:rPr lang="en-US" baseline="0" dirty="0"/>
              <a:t>with Objective-C or Java, you can do with .NET</a:t>
            </a:r>
          </a:p>
          <a:p>
            <a:pPr marL="171450" indent="-171450">
              <a:buFont typeface="Arial" panose="020B0604020202020204" pitchFamily="34" charset="0"/>
              <a:buChar char="•"/>
            </a:pPr>
            <a:r>
              <a:rPr lang="en-US" baseline="0" dirty="0" err="1"/>
              <a:t>Xamarin</a:t>
            </a:r>
            <a:r>
              <a:rPr lang="en-US" baseline="0" dirty="0"/>
              <a:t> apps are 100% native apps, indistinguishable from platform-native apps created with Android Studio, Eclipse or </a:t>
            </a:r>
            <a:r>
              <a:rPr lang="en-US" baseline="0" dirty="0" err="1"/>
              <a:t>Xcode</a:t>
            </a:r>
            <a:endParaRPr lang="en-US" baseline="0" dirty="0"/>
          </a:p>
          <a:p>
            <a:pPr marL="171450" indent="-171450">
              <a:buFont typeface="Arial" panose="020B0604020202020204" pitchFamily="34" charset="0"/>
              <a:buChar char="•"/>
            </a:pPr>
            <a:r>
              <a:rPr lang="en-US" baseline="0" dirty="0" err="1"/>
              <a:t>Xamarin</a:t>
            </a:r>
            <a:r>
              <a:rPr lang="en-US" baseline="0" dirty="0"/>
              <a:t> also includes powerful iOS and Android UI designers that enable you to c</a:t>
            </a:r>
            <a:r>
              <a:rPr lang="en-US" dirty="0"/>
              <a:t>reate beautiful user</a:t>
            </a:r>
            <a:r>
              <a:rPr lang="en-US" baseline="0" dirty="0"/>
              <a:t> experiences</a:t>
            </a:r>
            <a:r>
              <a:rPr lang="en-US" dirty="0"/>
              <a:t> for Windows, iOS and Android in a visual designer with drag-and-drop simplicity</a:t>
            </a:r>
          </a:p>
          <a:p>
            <a:pPr marL="171450" indent="-171450">
              <a:buFont typeface="Arial" panose="020B0604020202020204" pitchFamily="34" charset="0"/>
              <a:buChar char="•"/>
            </a:pPr>
            <a:r>
              <a:rPr lang="en-US" dirty="0" err="1"/>
              <a:t>Xamarin</a:t>
            </a:r>
            <a:r>
              <a:rPr lang="en-US" dirty="0"/>
              <a:t> enables developers to use the same languages, libraries, and tools for all major mobile platforms, unlocking the extraordinary productivity of .NET for any iOS and Android while using existing skills and enabling effortless sharing of code among platforms</a:t>
            </a:r>
          </a:p>
          <a:p>
            <a:pPr marL="171450" indent="-171450">
              <a:buFont typeface="Arial" panose="020B0604020202020204" pitchFamily="34" charset="0"/>
              <a:buChar char="•"/>
            </a:pPr>
            <a:r>
              <a:rPr lang="en-US" dirty="0"/>
              <a:t>With</a:t>
            </a:r>
            <a:r>
              <a:rPr lang="en-US" baseline="0" dirty="0"/>
              <a:t> </a:t>
            </a:r>
            <a:r>
              <a:rPr lang="en-US" baseline="0" dirty="0" err="1"/>
              <a:t>Xamarin</a:t>
            </a:r>
            <a:r>
              <a:rPr lang="en-US" baseline="0" dirty="0"/>
              <a:t>, you can build native apps once and run them everywhere </a:t>
            </a:r>
            <a:r>
              <a:rPr lang="en-US" dirty="0"/>
              <a:t>– giving developers the most productive and powerful platform for creating native cross-platform applications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cross-platform native approach combines the benefits of both worlds - </a:t>
            </a:r>
            <a:r>
              <a:rPr lang="en-US" sz="900" baseline="0" dirty="0">
                <a:solidFill>
                  <a:srgbClr val="9B9B9B"/>
                </a:solidFill>
                <a:latin typeface="Segoe UI" charset="0"/>
                <a:cs typeface="Segoe UI" charset="0"/>
              </a:rPr>
              <a:t>y</a:t>
            </a:r>
            <a:r>
              <a:rPr lang="en-US" sz="900" dirty="0">
                <a:solidFill>
                  <a:srgbClr val="9B9B9B"/>
                </a:solidFill>
                <a:latin typeface="Segoe UI" charset="0"/>
                <a:ea typeface="Segoe UI" charset="0"/>
                <a:cs typeface="Segoe UI" charset="0"/>
              </a:rPr>
              <a:t>ou get the native user experience for each individual platform, and</a:t>
            </a:r>
            <a:r>
              <a:rPr lang="en-US" sz="900" baseline="0" dirty="0">
                <a:solidFill>
                  <a:srgbClr val="9B9B9B"/>
                </a:solidFill>
                <a:latin typeface="Segoe UI" charset="0"/>
                <a:ea typeface="Segoe UI" charset="0"/>
                <a:cs typeface="Segoe UI" charset="0"/>
              </a:rPr>
              <a:t> you also </a:t>
            </a:r>
            <a:r>
              <a:rPr lang="en-US" sz="900" dirty="0">
                <a:solidFill>
                  <a:srgbClr val="9B9B9B"/>
                </a:solidFill>
                <a:latin typeface="Segoe UI" charset="0"/>
                <a:ea typeface="Segoe UI" charset="0"/>
                <a:cs typeface="Segoe UI" charset="0"/>
              </a:rPr>
              <a:t>eliminate rework and increase organizational innovation and responsiveness by delivering more apps faster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76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15889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.NET to the future, we’re committed to helping you learn these new application patterns. Visit the new architecture center to learn how. </a:t>
            </a:r>
          </a:p>
        </p:txBody>
      </p:sp>
      <p:sp>
        <p:nvSpPr>
          <p:cNvPr id="4" name="Slide Number Placeholder 3"/>
          <p:cNvSpPr>
            <a:spLocks noGrp="1"/>
          </p:cNvSpPr>
          <p:nvPr>
            <p:ph type="sldNum" sz="quarter" idx="10"/>
          </p:nvPr>
        </p:nvSpPr>
        <p:spPr/>
        <p:txBody>
          <a:bodyPr/>
          <a:lstStyle/>
          <a:p>
            <a:fld id="{4E088C26-F2EE-4531-A8A2-E8EE44056931}" type="slidenum">
              <a:rPr lang="en-US" smtClean="0"/>
              <a:t>30</a:t>
            </a:fld>
            <a:endParaRPr lang="en-US"/>
          </a:p>
        </p:txBody>
      </p:sp>
    </p:spTree>
    <p:extLst>
      <p:ext uri="{BB962C8B-B14F-4D97-AF65-F5344CB8AC3E}">
        <p14:creationId xmlns:p14="http://schemas.microsoft.com/office/powerpoint/2010/main" val="1710240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developers need to know to get</a:t>
            </a:r>
            <a:r>
              <a:rPr lang="en-US" baseline="0" dirty="0"/>
              <a:t> started</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32698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.NET Core can be distributed with the application</a:t>
            </a:r>
            <a:r>
              <a:rPr lang="en-US" sz="900" b="0" i="0" kern="1200" baseline="0" dirty="0">
                <a:solidFill>
                  <a:schemeClr val="tx1"/>
                </a:solidFill>
                <a:effectLst/>
                <a:latin typeface="Segoe UI Light" pitchFamily="34" charset="0"/>
                <a:ea typeface="+mn-ea"/>
                <a:cs typeface="+mn-cs"/>
              </a:rPr>
              <a:t> and can run side-by-side or can be deployed globally on the target OS. In the case of UWP, it is compiled AOT with the .NET Native toolchain which produces native binaries. (more details on slide 38)</a:t>
            </a:r>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.NET Framework</a:t>
            </a:r>
          </a:p>
          <a:p>
            <a:r>
              <a:rPr lang="en-US" sz="900" b="0" i="0" kern="1200" dirty="0">
                <a:solidFill>
                  <a:schemeClr val="tx1"/>
                </a:solidFill>
                <a:effectLst/>
                <a:latin typeface="Segoe UI Light" pitchFamily="34" charset="0"/>
                <a:ea typeface="+mn-ea"/>
                <a:cs typeface="+mn-cs"/>
              </a:rPr>
              <a:t>.NET Framework is the original .NET runtime that has existed since 2002. It is the same .NET Framework existing .NET developers have always used. It implements the .NET Standard Library, which means that any code that targets the .NET Standard can run on the .NET Framework. It contains additional Windows-specific APIs, such as APIs for Windows desktop development with Windows Forms and WPF. .NET Framework is optimized for building Windows desktop applications. It is distributed</a:t>
            </a:r>
            <a:r>
              <a:rPr lang="en-US" sz="900" b="0" i="0" kern="1200" baseline="0" dirty="0">
                <a:solidFill>
                  <a:schemeClr val="tx1"/>
                </a:solidFill>
                <a:effectLst/>
                <a:latin typeface="Segoe UI Light" pitchFamily="34" charset="0"/>
                <a:ea typeface="+mn-ea"/>
                <a:cs typeface="+mn-cs"/>
              </a:rPr>
              <a:t> with the Windows Operating System and is serviced with Windows Update. The framework is shared system wide with applications running on the machine. Applications are JIT compiled (Just in Time) on first use which allows for maximum portability across Windows desktops &amp; servers. </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NET Core</a:t>
            </a:r>
          </a:p>
          <a:p>
            <a:r>
              <a:rPr lang="en-US" sz="900" b="0" i="0" kern="1200" dirty="0">
                <a:solidFill>
                  <a:schemeClr val="tx1"/>
                </a:solidFill>
                <a:effectLst/>
                <a:latin typeface="Segoe UI Light" pitchFamily="34" charset="0"/>
                <a:ea typeface="+mn-ea"/>
                <a:cs typeface="+mn-cs"/>
              </a:rPr>
              <a:t>.NET Core is a cross-platform runtime optimized for server and small device workloads. It implements the .NET Standard Library, which means that any code that targets the .NET Standard can run on .NET Core. It is the runtime used by ASP.NET Core and the Universal Windows Platform (UWP). It is modern, efficient, and designed to handle server and cloud workloads at scale. .NET Core can be distributed with the application</a:t>
            </a:r>
            <a:r>
              <a:rPr lang="en-US" sz="900" b="0" i="0" kern="1200" baseline="0" dirty="0">
                <a:solidFill>
                  <a:schemeClr val="tx1"/>
                </a:solidFill>
                <a:effectLst/>
                <a:latin typeface="Segoe UI Light" pitchFamily="34" charset="0"/>
                <a:ea typeface="+mn-ea"/>
                <a:cs typeface="+mn-cs"/>
              </a:rPr>
              <a:t> and can run side-by-side or can be deployed globally on the target OS. In the case of UWP, it is compiled AOT with the .NET Native toolchain which produces native binaries.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Mono for Xamarin</a:t>
            </a:r>
          </a:p>
          <a:p>
            <a:r>
              <a:rPr lang="en-US" sz="900" b="0" i="0" kern="1200" dirty="0">
                <a:solidFill>
                  <a:schemeClr val="tx1"/>
                </a:solidFill>
                <a:effectLst/>
                <a:latin typeface="Segoe UI Light" pitchFamily="34" charset="0"/>
                <a:ea typeface="+mn-ea"/>
                <a:cs typeface="+mn-cs"/>
              </a:rPr>
              <a:t>Mono is the runtime used by Xamarin apps. It implements the .NET Standard Library, which means that any code that targets the .NET Standard can run on Xamarin apps. It contains additional APIs for iOS, Android, </a:t>
            </a:r>
            <a:r>
              <a:rPr lang="en-US" sz="900" b="0" i="0" kern="1200" dirty="0" err="1">
                <a:solidFill>
                  <a:schemeClr val="tx1"/>
                </a:solidFill>
                <a:effectLst/>
                <a:latin typeface="Segoe UI Light" pitchFamily="34" charset="0"/>
                <a:ea typeface="+mn-ea"/>
                <a:cs typeface="+mn-cs"/>
              </a:rPr>
              <a:t>Xamarin.Forms</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Xamarin.Mac</a:t>
            </a:r>
            <a:r>
              <a:rPr lang="en-US" sz="900" b="0" i="0" kern="1200" dirty="0">
                <a:solidFill>
                  <a:schemeClr val="tx1"/>
                </a:solidFill>
                <a:effectLst/>
                <a:latin typeface="Segoe UI Light" pitchFamily="34" charset="0"/>
                <a:ea typeface="+mn-ea"/>
                <a:cs typeface="+mn-cs"/>
              </a:rPr>
              <a:t>. It is optimized for building mobile applications on iOS and Android. </a:t>
            </a:r>
            <a:r>
              <a:rPr lang="en-US" sz="900" b="0" i="0" kern="1200" baseline="0" dirty="0">
                <a:solidFill>
                  <a:schemeClr val="tx1"/>
                </a:solidFill>
                <a:effectLst/>
                <a:latin typeface="Segoe UI Light" pitchFamily="34" charset="0"/>
                <a:ea typeface="+mn-ea"/>
                <a:cs typeface="+mn-cs"/>
              </a:rPr>
              <a:t>In It is compiled AOT which produces native binaries for each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7560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.NET has three languages sponsored by Microsoft. There are many other .NET languages in the community but these are the three main ones that have great support in Visual Studio family of tools. </a:t>
            </a:r>
          </a:p>
          <a:p>
            <a:endParaRPr lang="en-US" b="1" i="0" dirty="0"/>
          </a:p>
          <a:p>
            <a:r>
              <a:rPr lang="en-US" b="1" i="0" dirty="0"/>
              <a:t>C# Language Strategy</a:t>
            </a:r>
          </a:p>
          <a:p>
            <a:r>
              <a:rPr lang="en-US" i="1" dirty="0"/>
              <a:t>We will keep growing C# to meet the evolving needs of developers and remain a state of the art programming language. We will innovate aggressively, while being very careful to stay within the spirit of the language. </a:t>
            </a:r>
            <a:r>
              <a:rPr lang="en-US" b="1" i="1" dirty="0"/>
              <a:t>C# is used</a:t>
            </a:r>
            <a:r>
              <a:rPr lang="en-US" b="1" i="1" baseline="0" dirty="0"/>
              <a:t> by millions of people.</a:t>
            </a:r>
            <a:r>
              <a:rPr lang="en-US" i="1" baseline="0" dirty="0"/>
              <a:t> </a:t>
            </a:r>
            <a:r>
              <a:rPr lang="en-US" dirty="0"/>
              <a:t>C# is among the most widespread programming languages on the planet. The diversity of target scenarios is staggering, ranging across games in Unity, mobile apps in Xamarin, web apps in ASP.NET, business applications on Windows, .NET Core microservices on Linux in Azure and AWS, and so much more. </a:t>
            </a:r>
            <a:r>
              <a:rPr lang="en-US" baseline="0" dirty="0"/>
              <a:t>The 2016 </a:t>
            </a:r>
            <a:r>
              <a:rPr lang="en-US" dirty="0"/>
              <a:t>Stack Overflow developer survey shows C# as one of the </a:t>
            </a:r>
            <a:r>
              <a:rPr lang="en-US" dirty="0">
                <a:hlinkClick r:id="rId3"/>
              </a:rPr>
              <a:t>most popular</a:t>
            </a:r>
            <a:r>
              <a:rPr lang="en-US" dirty="0"/>
              <a:t> programming languages and</a:t>
            </a:r>
            <a:r>
              <a:rPr lang="en-US" baseline="0" dirty="0"/>
              <a:t> </a:t>
            </a:r>
            <a:r>
              <a:rPr lang="en-US" dirty="0"/>
              <a:t>also one of the few big mainstream languages to figure on the </a:t>
            </a:r>
            <a:r>
              <a:rPr lang="en-US" dirty="0">
                <a:hlinkClick r:id="rId4"/>
              </a:rPr>
              <a:t>most loved</a:t>
            </a:r>
            <a:r>
              <a:rPr lang="en-US" dirty="0"/>
              <a:t> top 10 in the </a:t>
            </a:r>
            <a:r>
              <a:rPr lang="en-US" dirty="0" err="1"/>
              <a:t>StackOverflow</a:t>
            </a:r>
            <a:r>
              <a:rPr lang="en-US" dirty="0"/>
              <a:t> survey. </a:t>
            </a:r>
          </a:p>
          <a:p>
            <a:endParaRPr lang="en-US" dirty="0"/>
          </a:p>
          <a:p>
            <a:r>
              <a:rPr lang="en-US" b="1" dirty="0"/>
              <a:t>VB Language Strategy</a:t>
            </a:r>
          </a:p>
          <a:p>
            <a:r>
              <a:rPr lang="en-US" i="1" dirty="0"/>
              <a:t>We will keep Visual Basic straightforward and approachable. We will do everything necessary to keep it a first class citizen of the .NET ecosystem: When API shapes evolve as a result of new C# features, for instance, consuming those APIs should feel natural in VB. We will keep a focus on the cross-language tooling experience, recognizing that many VB developers also use C#. We will focus innovation on the core scenarios and domains where VB is popular. </a:t>
            </a:r>
            <a:r>
              <a:rPr lang="en-US" b="1" i="1" dirty="0"/>
              <a:t>Visual Basic</a:t>
            </a:r>
            <a:r>
              <a:rPr lang="en-US" b="1" dirty="0"/>
              <a:t> </a:t>
            </a:r>
            <a:r>
              <a:rPr lang="en-US" b="1" i="1" dirty="0"/>
              <a:t>is used by hundreds of thousands of people.</a:t>
            </a:r>
            <a:r>
              <a:rPr lang="en-US" dirty="0"/>
              <a:t> Most are using WinForms to build business applications in Windows, and a few are building websites, overwhelmingly using ASP.NET Web Forms. A majority are also C# users. An interesting trend we see in Visual Studio is that VB has twice the share of </a:t>
            </a:r>
            <a:r>
              <a:rPr lang="en-US" i="1" dirty="0"/>
              <a:t>new</a:t>
            </a:r>
            <a:r>
              <a:rPr lang="en-US" dirty="0"/>
              <a:t> developers as it does of </a:t>
            </a:r>
            <a:r>
              <a:rPr lang="en-US" i="1" dirty="0"/>
              <a:t>all</a:t>
            </a:r>
            <a:r>
              <a:rPr lang="en-US" dirty="0"/>
              <a:t> developers. This suggests that VB continues to play a role as a good, simple and approachable entry language for people new to the platform and even to development.</a:t>
            </a:r>
          </a:p>
          <a:p>
            <a:endParaRPr lang="en-US" b="1" dirty="0"/>
          </a:p>
          <a:p>
            <a:r>
              <a:rPr lang="en-US" b="1" dirty="0"/>
              <a:t>F# Language Strategy</a:t>
            </a:r>
          </a:p>
          <a:p>
            <a:r>
              <a:rPr lang="en-US" i="1" dirty="0"/>
              <a:t>We will enable and encourage strong community participation in F# by continuing to build the necessary infrastructure and tooling to complement community contributions. We will make F# the best-tooled functional language on the market, by improving the language and tooling experience, removing road blocks for contributions, and addressing pain points to narrow the experience gap with C# and VB. As new language features appear in C#, we will ensure that they also interoperate well with F#. F# will continue to target platforms that are important to its community. </a:t>
            </a:r>
            <a:r>
              <a:rPr lang="en-US" dirty="0"/>
              <a:t>Looking down the road, we intend to work both with the F# community and other teams at Microsoft to ensure F# tooling is best-of-breed, with the intention of </a:t>
            </a:r>
            <a:r>
              <a:rPr lang="en-US" b="1" dirty="0"/>
              <a:t>making F# the best-tooled functional programming language in the market</a:t>
            </a:r>
            <a:r>
              <a:rPr lang="en-US" dirty="0"/>
              <a:t>.</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8:37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8643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models (or application frameworks)</a:t>
            </a:r>
            <a:r>
              <a:rPr lang="en-US" baseline="0" dirty="0"/>
              <a:t> are built upon the base class libraries and provide additional APIs specific to the type of application you are building (i.e. Web apps and services with ASP.NET; Windows desktop apps with WPF, Windows Forms, Universal Windows Apps; or mobile apps with Xamarin to name a few). Some app models are specific to an operating system and runtime (like UWP, WinForms, WPF is specific to Windows) and some app models can target multiple runtimes and operating systems (like ASP.NET Core can run on .NET Framework or .NET Core or </a:t>
            </a:r>
            <a:r>
              <a:rPr lang="en-US" baseline="0" dirty="0" err="1"/>
              <a:t>Xamarin.Forms</a:t>
            </a:r>
            <a:r>
              <a:rPr lang="en-US" baseline="0" dirty="0"/>
              <a:t> for iOS &amp; Android.)</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83690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https://docs.microsoft.com/en-us/dotnet/articles/standard/library</a:t>
            </a:r>
          </a:p>
          <a:p>
            <a:endParaRPr lang="en-US" dirty="0"/>
          </a:p>
          <a:p>
            <a:r>
              <a:rPr lang="en-US" dirty="0"/>
              <a:t>The .NET Standard Library is a formal specification of .NET APIs that are intended to be available on all .NET runtimes. It’s an API surface area that is guaranteed to be available across all runtimes. The motivation behind the Standard Library is establishing greater uniformity in the .NET ecosystem. It defines the set of Base Class Library APIs for all .NET platforms to implement, independent of workload. This enables developers to build portable</a:t>
            </a:r>
            <a:r>
              <a:rPr lang="en-US" baseline="0" dirty="0"/>
              <a:t> libraries and practically eliminates any conditional compilation (only operating system specific APIs may need conditional compilation). This means that library authors can adhere to a .NET Standard library version which guarantees it will run on any runtime that supports that version or higher – effectively future proofing the library. </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34847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APIs in .NET Standard 2.0 have greatly expanded. This will help accelerate</a:t>
            </a:r>
            <a:r>
              <a:rPr lang="en-US" baseline="0" dirty="0"/>
              <a:t> the ecosystem of libraries across .NET. </a:t>
            </a:r>
          </a:p>
          <a:p>
            <a:r>
              <a:rPr lang="en-US" baseline="0" dirty="0"/>
              <a:t>https://github.com/dotnet/standard </a:t>
            </a:r>
          </a:p>
          <a:p>
            <a:r>
              <a:rPr lang="en-US" baseline="0" dirty="0"/>
              <a:t>https://github.com/dotnet/standard/blob/master/docs/faq.md</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20958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1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8/18/2017 8:37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583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API Portability Analyzer</a:t>
            </a:r>
            <a:r>
              <a:rPr lang="en-US" baseline="0" dirty="0"/>
              <a:t> from the console or from within Visual Studio to analyze your libraries to see how portable they are across .NET platforms. This helps you determine which version of the .NET standard you can target and helps you evaluate if your .NET Framework libraries can be supported by .NET Core (and Mono). </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4407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going deep on .NET,</a:t>
            </a:r>
            <a:r>
              <a:rPr lang="en-US" baseline="0" dirty="0"/>
              <a:t> we should highlight that the Microsoft platform allows using any technology. Our goal is to enable any combination of development tool, development technology and targeted platform. And that applies to any combination. You can target Azure with any development technology, or you may decide to target Linux on-premises with Node.js but use Visual Studio, or use Visual Studio for Mac with .NET to target iOS. That’s the principle behind the “any developer, any app, any platform”.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78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A63594D-14EC-442B-AE1C-93CD4FE0265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1530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41539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developers should know as they</a:t>
            </a:r>
            <a:r>
              <a:rPr lang="en-US" baseline="0" dirty="0"/>
              <a:t> start building .NET apps</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23682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The .NET Compiler Platform ("Roslyn")</a:t>
            </a:r>
            <a:r>
              <a:rPr lang="en-US" dirty="0"/>
              <a:t> provides open-source C# and Visual Basic compilers with rich code analysis APIs. It enables building code analysis tools with the same APIs that are used by Visual Studio. Roslyn produces platform independent Intermediate Language (IL) and is used when building .NET code, including Framework and Core. There are also key language innovations in both VB and C#. </a:t>
            </a:r>
            <a:r>
              <a:rPr lang="en-US" b="1" dirty="0"/>
              <a:t>See: </a:t>
            </a:r>
            <a:r>
              <a:rPr lang="en-US" sz="900" b="1" kern="1200" dirty="0">
                <a:solidFill>
                  <a:schemeClr val="tx1"/>
                </a:solidFill>
                <a:effectLst/>
                <a:latin typeface="Segoe UI Light" pitchFamily="34" charset="0"/>
                <a:ea typeface="+mn-ea"/>
                <a:cs typeface="+mn-cs"/>
              </a:rPr>
              <a:t>https://github.com/dotnet/roslyn</a:t>
            </a:r>
            <a:r>
              <a:rPr lang="en-US" dirty="0"/>
              <a:t>. There are also innovations happening with F# language and compiler. See </a:t>
            </a:r>
            <a:r>
              <a:rPr lang="en-US" sz="900" b="1" kern="1200" dirty="0">
                <a:solidFill>
                  <a:schemeClr val="tx1"/>
                </a:solidFill>
                <a:effectLst/>
                <a:latin typeface="Segoe UI Light" pitchFamily="34" charset="0"/>
                <a:ea typeface="+mn-ea"/>
                <a:cs typeface="+mn-cs"/>
              </a:rPr>
              <a:t>https://github.com/fsharp/</a:t>
            </a:r>
            <a:endParaRPr lang="en-US" b="1" dirty="0"/>
          </a:p>
          <a:p>
            <a:endParaRPr lang="en-US" dirty="0"/>
          </a:p>
          <a:p>
            <a:r>
              <a:rPr lang="en-US" b="1" dirty="0"/>
              <a:t>“</a:t>
            </a:r>
            <a:r>
              <a:rPr lang="en-US" b="1" dirty="0" err="1"/>
              <a:t>RyuJIT</a:t>
            </a:r>
            <a:r>
              <a:rPr lang="en-US" b="1" dirty="0"/>
              <a:t>”</a:t>
            </a:r>
            <a:r>
              <a:rPr lang="en-US" dirty="0"/>
              <a:t> is the default just-in-time (JIT) compiler for .NET on x64 starting</a:t>
            </a:r>
            <a:r>
              <a:rPr lang="en-US" baseline="0" dirty="0"/>
              <a:t> with .NET Framework 4.6</a:t>
            </a:r>
            <a:r>
              <a:rPr lang="en-US" dirty="0"/>
              <a:t>. The JIT compiler takes IL and compiles it for the particular machine architecture the first time it is executed at run-time. Used for desktop and server-based scenarios, </a:t>
            </a:r>
            <a:r>
              <a:rPr lang="en-US" dirty="0" err="1"/>
              <a:t>RyuJIT</a:t>
            </a:r>
            <a:r>
              <a:rPr lang="en-US" dirty="0"/>
              <a:t> is an overhaul of the previous 64-bit JIT compiler that significantly reduces startup times. It also includes support for SIMD (single instruction, multiple data) which allows mathematical operations to execute over a set of values in parallel. This can offer a profound speed-up to certain types of apps that rely on vector operations. </a:t>
            </a:r>
            <a:r>
              <a:rPr lang="en-US" b="1" dirty="0"/>
              <a:t>See: </a:t>
            </a:r>
            <a:r>
              <a:rPr lang="en-US" sz="900" b="1" kern="1200" dirty="0">
                <a:solidFill>
                  <a:schemeClr val="tx1"/>
                </a:solidFill>
                <a:effectLst/>
                <a:latin typeface="Segoe UI Light" pitchFamily="34" charset="0"/>
                <a:ea typeface="+mn-ea"/>
                <a:cs typeface="+mn-cs"/>
              </a:rPr>
              <a:t>http://blogs.msdn.com/b/dotnet/archive/2013/09/30/ryujit-the-next-generation-jit-compiler.aspx</a:t>
            </a:r>
          </a:p>
          <a:p>
            <a:endParaRPr lang="en-US" dirty="0"/>
          </a:p>
          <a:p>
            <a:r>
              <a:rPr lang="en-US" b="1" dirty="0"/>
              <a:t>.NET Native</a:t>
            </a:r>
            <a:r>
              <a:rPr lang="en-US" dirty="0"/>
              <a:t> compiles C# and VB to native machine code that performs like C++, so developers continue to benefit from the productivity and familiarity of the .NET Framework with the performance of native code. Typically, apps that target .NET are compiled to intermediate language (IL). At run time, the just-in-time (JIT) compiler translates the IL to native code. In contrast, .NET Native is an ahead-of-time compiler that compiles apps directly to native code and contains a minimal CLR runtime. Popular Windows Store apps start up to 60% faster and use 15-20% less memory when compiled with .NET Native. Universal Windows apps will run on .NET Native (ARM, x86, x64). </a:t>
            </a:r>
            <a:r>
              <a:rPr lang="en-US" b="1" dirty="0"/>
              <a:t>See: </a:t>
            </a:r>
            <a:r>
              <a:rPr lang="en-US" sz="900" b="1" kern="1200" dirty="0">
                <a:solidFill>
                  <a:schemeClr val="tx1"/>
                </a:solidFill>
                <a:effectLst/>
                <a:latin typeface="Segoe UI Light" pitchFamily="34" charset="0"/>
                <a:ea typeface="+mn-ea"/>
                <a:cs typeface="+mn-cs"/>
              </a:rPr>
              <a:t>https://msdn.microsoft.com/en-us/library/dn584397(v=vs.110).aspx</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334243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Let’s dive</a:t>
            </a:r>
            <a:r>
              <a:rPr lang="en-US" sz="900" kern="1200" baseline="0" dirty="0">
                <a:solidFill>
                  <a:schemeClr val="tx1"/>
                </a:solidFill>
                <a:effectLst/>
                <a:latin typeface="Segoe UI Light" pitchFamily="34" charset="0"/>
                <a:ea typeface="+mn-ea"/>
                <a:cs typeface="+mn-cs"/>
              </a:rPr>
              <a:t> deeper into the compilers and where they come into play. </a:t>
            </a:r>
            <a:r>
              <a:rPr lang="en-US" sz="900" kern="1200" dirty="0">
                <a:solidFill>
                  <a:schemeClr val="tx1"/>
                </a:solidFill>
                <a:effectLst/>
                <a:latin typeface="Segoe UI Light" pitchFamily="34" charset="0"/>
                <a:ea typeface="+mn-ea"/>
                <a:cs typeface="+mn-cs"/>
              </a:rPr>
              <a:t>You start by writing code and taking references to the libraries</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need. Roslyn is the compiler that takes your code and produces platform independent Intermediate Language (IL). Besides the compiler pipeline, there is a rich set of APIs you can use to do all sorts of analysis on your code. If you’re using Visual Studio, there are a ton of new IDE features that utilize these APIs to give you a much more productive coding experience.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If you’re building a Universal Windows App (UWP), the .NET Native tool chain takes it from there. References are built with your app into a native image deployed locally with a minimal runtime. If you’re building an ASP.NET Core app, references and the CoreCLR are deployed with your app locally to the server. JIT compilation then happens on startup using </a:t>
            </a:r>
            <a:r>
              <a:rPr lang="en-US" sz="900" kern="1200" dirty="0" err="1">
                <a:solidFill>
                  <a:schemeClr val="tx1"/>
                </a:solidFill>
                <a:effectLst/>
                <a:latin typeface="Segoe UI Light" pitchFamily="34" charset="0"/>
                <a:ea typeface="+mn-ea"/>
                <a:cs typeface="+mn-cs"/>
              </a:rPr>
              <a:t>RyuJIT</a:t>
            </a:r>
            <a:r>
              <a:rPr lang="en-US" sz="900" kern="1200" dirty="0">
                <a:solidFill>
                  <a:schemeClr val="tx1"/>
                </a:solidFill>
                <a:effectLst/>
                <a:latin typeface="Segoe UI Light" pitchFamily="34" charset="0"/>
                <a:ea typeface="+mn-ea"/>
                <a:cs typeface="+mn-cs"/>
              </a:rPr>
              <a:t> (the totally overhauled in 2015 JIT compiler, and even more perf improvements in 2017:  https://blogs.msdn.microsoft.com/dotnet/tag/performance/).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Additionally, ASP.NET Core allows you to make changes in your code, save the changes, and refresh the browser without explicitly re-building the project. Visual Studio uses Roslyn to enable this dynamic compilation. You still have all of the structure and power of a compiled framework, but the development experience feels more like an interpreted language.</a:t>
            </a:r>
          </a:p>
          <a:p>
            <a:endParaRPr lang="en-US" sz="900" kern="1200" dirty="0">
              <a:solidFill>
                <a:schemeClr val="tx1"/>
              </a:solidFill>
              <a:effectLst/>
              <a:latin typeface="Segoe UI Light" pitchFamily="34" charset="0"/>
              <a:ea typeface="+mn-ea"/>
              <a:cs typeface="+mn-cs"/>
            </a:endParaRPr>
          </a:p>
          <a:p>
            <a:r>
              <a:rPr lang="en-US" sz="900" i="1" kern="1200" dirty="0">
                <a:solidFill>
                  <a:schemeClr val="tx1"/>
                </a:solidFill>
                <a:effectLst/>
                <a:latin typeface="Segoe UI Light" pitchFamily="34" charset="0"/>
                <a:ea typeface="+mn-ea"/>
                <a:cs typeface="+mn-cs"/>
              </a:rPr>
              <a:t>Note: If you are targeting .NET Framework 4.6</a:t>
            </a:r>
            <a:r>
              <a:rPr lang="en-US" sz="900" i="1" kern="1200" baseline="0" dirty="0">
                <a:solidFill>
                  <a:schemeClr val="tx1"/>
                </a:solidFill>
                <a:effectLst/>
                <a:latin typeface="Segoe UI Light" pitchFamily="34" charset="0"/>
                <a:ea typeface="+mn-ea"/>
                <a:cs typeface="+mn-cs"/>
              </a:rPr>
              <a:t> and higher</a:t>
            </a:r>
            <a:r>
              <a:rPr lang="en-US" sz="900" i="1" kern="1200" dirty="0">
                <a:solidFill>
                  <a:schemeClr val="tx1"/>
                </a:solidFill>
                <a:effectLst/>
                <a:latin typeface="Segoe UI Light" pitchFamily="34" charset="0"/>
                <a:ea typeface="+mn-ea"/>
                <a:cs typeface="+mn-cs"/>
              </a:rPr>
              <a:t> then you will still enjoy the new innovations in the languages and Roslyn compiler. App deployment doesn’t change from how it’s done today, it still relies on having the full framework installed on the machine, but the JIT compilation happens with the new optimized JIT compiler, RyuJIT. </a:t>
            </a:r>
            <a:endParaRPr lang="en-US" sz="900" kern="1200" dirty="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8/18/2017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223862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Innovations that happen</a:t>
            </a:r>
            <a:r>
              <a:rPr lang="en-US" baseline="0" dirty="0"/>
              <a:t> to services like the garbage collector and compilers benefit all the .NET implementations. The GC has some significant improvements to performance starting in .NET Framework 4.6.2 and .NET Core 1.1. See: https://blogs.msdn.microsoft.com/alphageek/2017/01/24/significant-garbage-collector-changes-in-net-4-6-2/</a:t>
            </a:r>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05991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Cloup App Development &amp; Data Group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1EF988-3654-4943-B2E5-51B525DFA8DC}"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8:37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9774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Age of Ascent, play Video: </a:t>
            </a:r>
          </a:p>
          <a:p>
            <a:r>
              <a:rPr lang="en-US" dirty="0"/>
              <a:t>https://www.youtube.com/watch?v=XaN-eXkIEbM </a:t>
            </a:r>
          </a:p>
          <a:p>
            <a:endParaRPr lang="en-US" dirty="0"/>
          </a:p>
          <a:p>
            <a:r>
              <a:rPr lang="en-US" dirty="0"/>
              <a:t>This video</a:t>
            </a:r>
            <a:r>
              <a:rPr lang="en-US" baseline="0" dirty="0"/>
              <a:t> speaks to the performance and openness of ASP.NET Core and .NET Core.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44516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829225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61614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Then, why .NET? Even if the Microsoft platform is opened for any technology,</a:t>
            </a:r>
            <a:r>
              <a:rPr lang="en-US" baseline="0" dirty="0"/>
              <a:t> we believe .NET is a huge differentiation for Enterprise development as it provides an already connected, fully integrated end to end solution. Using Visual Studio, .NET and the Microsoft platform brings the maximum productivity to developers. Everything is meant to just work out of the box. And it comes with integrated DevOps and prescriptive architectures and libraries to create modern applications, all aligned and supported avoiding the wild west of using different misaligned technologies.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750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59683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Video:</a:t>
            </a:r>
            <a:r>
              <a:rPr lang="en-US" baseline="0" dirty="0"/>
              <a:t> </a:t>
            </a:r>
            <a:r>
              <a:rPr lang="en-US" dirty="0"/>
              <a:t>https://channel9.msdn.com/events/Visual-Studio/Connect-event-2015/055 </a:t>
            </a:r>
          </a:p>
          <a:p>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790480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Video: https://www.youtube.com/watch?v=TLZ1EYc-7xc&amp;index=2&amp;list=PLReL099Y5nRfHfSWPgr62FJWGXUxhDlFf </a:t>
            </a:r>
          </a:p>
          <a:p>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459769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National Instruments, play Video: </a:t>
            </a:r>
          </a:p>
          <a:p>
            <a:r>
              <a:rPr lang="en-US" sz="900" kern="1200" dirty="0">
                <a:solidFill>
                  <a:schemeClr val="tx1"/>
                </a:solidFill>
                <a:latin typeface="Segoe UI Light" pitchFamily="34" charset="0"/>
                <a:ea typeface="+mn-ea"/>
                <a:cs typeface="+mn-cs"/>
              </a:rPr>
              <a:t>https://sec.ch9.ms/ch9/7c81/4651052c-9a30-4d3c-b3cf-a7247b6f7c81/NationalInstruments_high.mp4</a:t>
            </a:r>
          </a:p>
          <a:p>
            <a:endParaRPr lang="en-US" dirty="0"/>
          </a:p>
          <a:p>
            <a:r>
              <a:rPr lang="en-US" dirty="0"/>
              <a:t>This video</a:t>
            </a:r>
            <a:r>
              <a:rPr lang="en-US" baseline="0" dirty="0"/>
              <a:t> speaks to any app, any developer, any platform = .NET development.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827204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https://www.youtube.com/playlist?list=PLReL099Y5nRfHfSWPgr62FJWGXUxhDlFf</a:t>
            </a:r>
          </a:p>
          <a:p>
            <a:endParaRPr lang="en-US" dirty="0"/>
          </a:p>
          <a:p>
            <a:r>
              <a:rPr lang="en-US" dirty="0"/>
              <a:t>https://customers.microsoft.com/en-US/search?sq=.net </a:t>
            </a:r>
          </a:p>
          <a:p>
            <a:endParaRPr lang="en-US" dirty="0"/>
          </a:p>
        </p:txBody>
      </p:sp>
      <p:sp>
        <p:nvSpPr>
          <p:cNvPr id="4" name="Header Placeholder 3"/>
          <p:cNvSpPr>
            <a:spLocks noGrp="1"/>
          </p:cNvSpPr>
          <p:nvPr>
            <p:ph type="hdr" sz="quarter" idx="10"/>
          </p:nvPr>
        </p:nvSpPr>
        <p:spPr/>
        <p:txBody>
          <a:bodyPr/>
          <a:lstStyle/>
          <a:p>
            <a:r>
              <a:rPr lang="en-US"/>
              <a:t>Cloup App Development &amp; Data Group</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1EF988-3654-4943-B2E5-51B525DFA8DC}" type="datetime8">
              <a:rPr lang="en-US" smtClean="0"/>
              <a:t>8/18/2017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897643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Cloup App Development &amp; Data Group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1EF988-3654-4943-B2E5-51B525DFA8DC}"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8/18/2017 8:37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1616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was originally built with on premises servers and desktops in mind. As you can see from this presentation, we have re-invented .NET to expand to modern workloads in the cloud and small devices. The .NET Standard library provides that unification of the APIs across .NET implementations and will create a large, sustainable ecosystem for .NET for many years to come. And we’re continue doing it in the open with the innovation from both Microsoft and the community. </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8/18/2017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324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https://www.microsoft.com/net/core/support</a:t>
            </a:r>
          </a:p>
          <a:p>
            <a:r>
              <a:rPr lang="en-US" dirty="0"/>
              <a:t>2,3 - https://github.com/dotnet/core/blob/master/roadmap.md</a:t>
            </a:r>
          </a:p>
          <a:p>
            <a:r>
              <a:rPr lang="en-US" dirty="0"/>
              <a:t>4 - https://dotnetfoundation.org/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208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58</a:t>
            </a:fld>
            <a:endParaRPr lang="en-US"/>
          </a:p>
        </p:txBody>
      </p:sp>
    </p:spTree>
    <p:extLst>
      <p:ext uri="{BB962C8B-B14F-4D97-AF65-F5344CB8AC3E}">
        <p14:creationId xmlns:p14="http://schemas.microsoft.com/office/powerpoint/2010/main" val="329037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technologies</a:t>
            </a:r>
            <a:r>
              <a:rPr lang="en-US" baseline="0" dirty="0"/>
              <a:t> are struggling to meet these new demands. Application patterns such as device native cross-plat or cloud </a:t>
            </a:r>
            <a:r>
              <a:rPr lang="en-US" baseline="0" dirty="0" err="1"/>
              <a:t>microservices</a:t>
            </a:r>
            <a:r>
              <a:rPr lang="en-US" baseline="0" dirty="0"/>
              <a:t> are very challenging if not impossible to meet with traditional technologies.</a:t>
            </a:r>
          </a:p>
          <a:p>
            <a:r>
              <a:rPr lang="en-US" baseline="0" dirty="0"/>
              <a:t>That is causing developers in these technologies to move to other modern technologies such as Node.js or go, but these technologies are far from being optimized for the Enterprise. They lack scalability at many angles such as number of users, team size or application complexity and they don’t play well with our existing investments or legacy systems.</a:t>
            </a:r>
          </a:p>
          <a:p>
            <a:endParaRPr lang="en-US" baseline="0" dirty="0"/>
          </a:p>
          <a:p>
            <a:r>
              <a:rPr lang="en-US" baseline="0" dirty="0"/>
              <a:t>.NET has the best of both worlds. It is with Java the main technology used in Enterprise applications but it has been modernized to meet the new modern demands of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29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are seeing this already by ourselves. This combination of Enterprise-readiness</a:t>
            </a:r>
            <a:r>
              <a:rPr lang="en-US" baseline="0" dirty="0"/>
              <a:t> with modern applications is causing .NET to experience a new golden age. Just last year we’ve seen a 61% increase in .NET developers worldwide (measured via VS 2012+ telemetry), something crazy considering the already high adoption of .NET. </a:t>
            </a:r>
          </a:p>
          <a:p>
            <a:endParaRPr lang="en-US" baseline="0" dirty="0"/>
          </a:p>
          <a:p>
            <a:r>
              <a:rPr lang="en-US" baseline="0" dirty="0"/>
              <a:t>When you look at the components causing that growth you can see on the right that traditional application patterns in .NET such as Windows development and Web development are growing 10 to 20% annually but the exponential growth is happening in modern applications, with huge increases of 400% in .NET Core or 250% in Xamarin.</a:t>
            </a:r>
          </a:p>
          <a:p>
            <a:endParaRPr lang="en-US" baseline="0" dirty="0"/>
          </a:p>
          <a:p>
            <a:r>
              <a:rPr lang="en-US" baseline="0" dirty="0"/>
              <a:t>That growth is caused by existing .NET developers embracing these new application patterns but also net new developers. 40% of .NET Core users are new developers to .NET. The number 1 technology previously used: Java.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04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8</a:t>
            </a:fld>
            <a:endParaRPr lang="en-US"/>
          </a:p>
        </p:txBody>
      </p:sp>
    </p:spTree>
    <p:extLst>
      <p:ext uri="{BB962C8B-B14F-4D97-AF65-F5344CB8AC3E}">
        <p14:creationId xmlns:p14="http://schemas.microsoft.com/office/powerpoint/2010/main" val="30732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9</a:t>
            </a:fld>
            <a:endParaRPr lang="en-US"/>
          </a:p>
        </p:txBody>
      </p:sp>
    </p:spTree>
    <p:extLst>
      <p:ext uri="{BB962C8B-B14F-4D97-AF65-F5344CB8AC3E}">
        <p14:creationId xmlns:p14="http://schemas.microsoft.com/office/powerpoint/2010/main" val="2590287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5069"/>
            <a:ext cx="12437658" cy="3588794"/>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83" y="5200128"/>
            <a:ext cx="12437658" cy="3588794"/>
          </a:xfrm>
          <a:prstGeom prst="rect">
            <a:avLst/>
          </a:prstGeom>
        </p:spPr>
      </p:pic>
      <p:sp>
        <p:nvSpPr>
          <p:cNvPr id="8" name="TextBox 7">
            <a:extLst>
              <a:ext uri="{FF2B5EF4-FFF2-40B4-BE49-F238E27FC236}">
                <a16:creationId xmlns:a16="http://schemas.microsoft.com/office/drawing/2014/main" id="{DE3E9E9A-5DF0-461C-9286-4130DEB11327}"/>
              </a:ext>
            </a:extLst>
          </p:cNvPr>
          <p:cNvSpPr txBox="1"/>
          <p:nvPr/>
        </p:nvSpPr>
        <p:spPr>
          <a:xfrm>
            <a:off x="8365773" y="5557163"/>
            <a:ext cx="4211734" cy="1597966"/>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lumMod val="95000"/>
                  </a:schemeClr>
                </a:solidFill>
                <a:latin typeface="+mj-lt"/>
              </a:rPr>
              <a:t>Learn. Imagine. Build.</a:t>
            </a:r>
            <a:br>
              <a:rPr lang="en-US" sz="2448" dirty="0">
                <a:solidFill>
                  <a:schemeClr val="bg1">
                    <a:lumMod val="95000"/>
                  </a:schemeClr>
                </a:solidFill>
              </a:rPr>
            </a:br>
            <a:r>
              <a:rPr lang="en-US" sz="6731" dirty="0">
                <a:solidFill>
                  <a:schemeClr val="bg1"/>
                </a:solidFill>
                <a:latin typeface="+mn-lt"/>
              </a:rPr>
              <a:t>.NET Conf</a:t>
            </a:r>
            <a:endParaRPr lang="en-US" sz="2448" dirty="0">
              <a:gradFill>
                <a:gsLst>
                  <a:gs pos="2917">
                    <a:schemeClr val="tx1"/>
                  </a:gs>
                  <a:gs pos="30000">
                    <a:schemeClr val="tx1"/>
                  </a:gs>
                </a:gsLst>
                <a:lin ang="5400000" scaled="0"/>
              </a:gradFill>
            </a:endParaRPr>
          </a:p>
        </p:txBody>
      </p:sp>
      <p:pic>
        <p:nvPicPr>
          <p:cNvPr id="9" name="Picture 8" hidden="1">
            <a:extLst>
              <a:ext uri="{FF2B5EF4-FFF2-40B4-BE49-F238E27FC236}">
                <a16:creationId xmlns:a16="http://schemas.microsoft.com/office/drawing/2014/main" id="{09F10FDF-2147-4745-BA80-F880F6A3F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sp>
        <p:nvSpPr>
          <p:cNvPr id="2" name="Title 1">
            <a:extLst>
              <a:ext uri="{FF2B5EF4-FFF2-40B4-BE49-F238E27FC236}">
                <a16:creationId xmlns:a16="http://schemas.microsoft.com/office/drawing/2014/main" id="{0F03D894-297F-4968-8FB2-C6492A0CF965}"/>
              </a:ext>
            </a:extLst>
          </p:cNvPr>
          <p:cNvSpPr>
            <a:spLocks noGrp="1"/>
          </p:cNvSpPr>
          <p:nvPr>
            <p:ph type="title" hasCustomPrompt="1"/>
          </p:nvPr>
        </p:nvSpPr>
        <p:spPr>
          <a:xfrm>
            <a:off x="183263" y="1950920"/>
            <a:ext cx="11889564" cy="917575"/>
          </a:xfrm>
        </p:spPr>
        <p:txBody>
          <a:bodyPr/>
          <a:lstStyle>
            <a:lvl1pPr>
              <a:defRPr>
                <a:solidFill>
                  <a:schemeClr val="bg1"/>
                </a:solidFill>
              </a:defRPr>
            </a:lvl1pPr>
          </a:lstStyle>
          <a:p>
            <a:r>
              <a:rPr lang="en-US" dirty="0"/>
              <a:t>Session Title</a:t>
            </a:r>
          </a:p>
        </p:txBody>
      </p:sp>
      <p:sp>
        <p:nvSpPr>
          <p:cNvPr id="14" name="Text Placeholder 13">
            <a:extLst>
              <a:ext uri="{FF2B5EF4-FFF2-40B4-BE49-F238E27FC236}">
                <a16:creationId xmlns:a16="http://schemas.microsoft.com/office/drawing/2014/main" id="{8EC4CAFD-EEF0-40BC-B820-B2D65958C22E}"/>
              </a:ext>
            </a:extLst>
          </p:cNvPr>
          <p:cNvSpPr>
            <a:spLocks noGrp="1"/>
          </p:cNvSpPr>
          <p:nvPr>
            <p:ph type="body" sz="quarter" idx="10" hasCustomPrompt="1"/>
          </p:nvPr>
        </p:nvSpPr>
        <p:spPr>
          <a:xfrm>
            <a:off x="183263" y="4411652"/>
            <a:ext cx="4999910" cy="517065"/>
          </a:xfrm>
        </p:spPr>
        <p:txBody>
          <a:bodyPr/>
          <a:lstStyle>
            <a:lvl1pPr marL="0" indent="0">
              <a:buNone/>
              <a:defRPr sz="240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420193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88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8094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64964"/>
            <a:ext cx="9143999" cy="1097302"/>
          </a:xfrm>
        </p:spPr>
        <p:txBody>
          <a:bodyPr/>
          <a:lstStyle>
            <a:lvl1pPr>
              <a:lnSpc>
                <a:spcPts val="6299"/>
              </a:lnSpc>
              <a:defRPr sz="5799" baseline="0">
                <a:solidFill>
                  <a:schemeClr val="accent3"/>
                </a:solidFill>
              </a:defRPr>
            </a:lvl1pPr>
          </a:lstStyle>
          <a:p>
            <a:r>
              <a:rPr lang="en-US" dirty="0"/>
              <a:t>Click to edit Master title style</a:t>
            </a:r>
          </a:p>
        </p:txBody>
      </p:sp>
      <p:sp>
        <p:nvSpPr>
          <p:cNvPr id="8" name="Text Placeholder 7"/>
          <p:cNvSpPr>
            <a:spLocks noGrp="1"/>
          </p:cNvSpPr>
          <p:nvPr>
            <p:ph type="body" sz="quarter" idx="13"/>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14"/>
          </p:nvPr>
        </p:nvSpPr>
        <p:spPr/>
        <p:txBody>
          <a:bodyPr/>
          <a:lstStyle>
            <a:lvl1pPr>
              <a:defRPr/>
            </a:lvl1pPr>
          </a:lstStyle>
          <a:p>
            <a:r>
              <a:rPr lang="en-US">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5"/>
          </p:nvPr>
        </p:nvSpPr>
        <p:spPr/>
        <p:txBody>
          <a:bodyPr/>
          <a:lstStyle>
            <a:lvl1pPr>
              <a:defRPr/>
            </a:lvl1pPr>
          </a:lstStyle>
          <a:p>
            <a:fld id="{8C96E57A-40AB-4A6E-80B4-FF1B94C83578}" type="slidenum">
              <a:rPr smtClean="0">
                <a:solidFill>
                  <a:srgbClr val="505050"/>
                </a:solidFill>
              </a:rPr>
              <a:pPr/>
              <a:t>‹#›</a:t>
            </a:fld>
            <a:endParaRPr>
              <a:solidFill>
                <a:srgbClr val="505050"/>
              </a:solidFill>
            </a:endParaRPr>
          </a:p>
        </p:txBody>
      </p:sp>
    </p:spTree>
    <p:extLst>
      <p:ext uri="{BB962C8B-B14F-4D97-AF65-F5344CB8AC3E}">
        <p14:creationId xmlns:p14="http://schemas.microsoft.com/office/powerpoint/2010/main" val="30359742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40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262" indent="0">
              <a:buNone/>
              <a:defRPr/>
            </a:lvl3pPr>
            <a:lvl4pPr marL="456521" indent="0">
              <a:buNone/>
              <a:defRPr/>
            </a:lvl4pPr>
            <a:lvl5pPr marL="68478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90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1"/>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357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bg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solidFill>
                  <a:schemeClr val="bg1"/>
                </a:solidFill>
              </a:defRPr>
            </a:lvl2pPr>
            <a:lvl3pPr marL="223590" indent="0">
              <a:buNone/>
              <a:defRPr sz="1998">
                <a:solidFill>
                  <a:schemeClr val="bg1"/>
                </a:solidFill>
              </a:defRPr>
            </a:lvl3pPr>
            <a:lvl4pPr marL="475723" indent="0">
              <a:buNone/>
              <a:defRPr sz="1798">
                <a:solidFill>
                  <a:schemeClr val="bg1"/>
                </a:solidFill>
              </a:defRPr>
            </a:lvl4pPr>
            <a:lvl5pPr marL="738957" indent="0">
              <a:buNone/>
              <a:defRPr sz="179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66446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4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85069"/>
            <a:ext cx="12437658" cy="3588794"/>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83" y="5200128"/>
            <a:ext cx="12437658" cy="3588794"/>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7632" y="2128675"/>
            <a:ext cx="10599268" cy="935302"/>
          </a:xfrm>
          <a:prstGeom prst="rect">
            <a:avLst/>
          </a:prstGeom>
          <a:noFill/>
        </p:spPr>
        <p:txBody>
          <a:bodyPr wrap="square" lIns="186521" tIns="149217" rIns="186521" bIns="149217" rtlCol="0">
            <a:spAutoFit/>
          </a:bodyPr>
          <a:lstStyle/>
          <a:p>
            <a:pPr>
              <a:lnSpc>
                <a:spcPct val="90000"/>
              </a:lnSpc>
              <a:spcAft>
                <a:spcPts val="612"/>
              </a:spcAft>
            </a:pPr>
            <a:r>
              <a:rPr lang="en-US" sz="4488"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7632" y="4214884"/>
            <a:ext cx="5069478" cy="647165"/>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365773" y="5557163"/>
            <a:ext cx="4211734" cy="1597966"/>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lumMod val="95000"/>
                  </a:schemeClr>
                </a:solidFill>
                <a:latin typeface="+mj-lt"/>
              </a:rPr>
              <a:t>Learn. Imagine. Build.</a:t>
            </a:r>
            <a:br>
              <a:rPr lang="en-US" sz="2448" dirty="0">
                <a:solidFill>
                  <a:schemeClr val="bg1">
                    <a:lumMod val="95000"/>
                  </a:schemeClr>
                </a:solidFill>
              </a:rPr>
            </a:br>
            <a:r>
              <a:rPr lang="en-US" sz="6731" dirty="0">
                <a:solidFill>
                  <a:schemeClr val="bg1"/>
                </a:solidFill>
                <a:latin typeface="+mn-lt"/>
              </a:rPr>
              <a:t>.NET Conf</a:t>
            </a:r>
            <a:endParaRPr lang="en-US" sz="244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65433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986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50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91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7483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3746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1275" y="2938702"/>
            <a:ext cx="10211422" cy="1035882"/>
          </a:xfrm>
          <a:noFill/>
        </p:spPr>
        <p:txBody>
          <a:bodyPr wrap="square" tIns="91440" bIns="91440" anchor="t" anchorCtr="0">
            <a:spAutoFit/>
          </a:bodyPr>
          <a:lstStyle>
            <a:lvl1pPr>
              <a:defRPr sz="6119"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3358" y="900283"/>
            <a:ext cx="8144506" cy="5878152"/>
          </a:xfrm>
          <a:prstGeom prst="rect">
            <a:avLst/>
          </a:prstGeom>
        </p:spPr>
      </p:pic>
      <p:sp>
        <p:nvSpPr>
          <p:cNvPr id="6" name="Rectangle 5"/>
          <p:cNvSpPr/>
          <p:nvPr/>
        </p:nvSpPr>
        <p:spPr bwMode="auto">
          <a:xfrm>
            <a:off x="898614" y="1091826"/>
            <a:ext cx="10624086" cy="473125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333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9437" y="2125663"/>
            <a:ext cx="11582400" cy="1181862"/>
          </a:xfrm>
          <a:noFill/>
        </p:spPr>
        <p:txBody>
          <a:bodyPr wrap="square" tIns="91440" bIns="91440" anchor="t" anchorCtr="0">
            <a:spAutoFit/>
          </a:bodyPr>
          <a:lstStyle>
            <a:lvl1pPr>
              <a:defRPr sz="7198" spc="-100" baseline="0">
                <a:solidFill>
                  <a:schemeClr val="bg1"/>
                </a:solidFill>
              </a:defRPr>
            </a:lvl1pPr>
          </a:lstStyle>
          <a:p>
            <a:r>
              <a:rPr lang="en-US"/>
              <a:t>Section title</a:t>
            </a:r>
          </a:p>
        </p:txBody>
      </p:sp>
    </p:spTree>
    <p:extLst>
      <p:ext uri="{BB962C8B-B14F-4D97-AF65-F5344CB8AC3E}">
        <p14:creationId xmlns:p14="http://schemas.microsoft.com/office/powerpoint/2010/main" val="279793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899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229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152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266" indent="0">
              <a:buNone/>
              <a:defRPr/>
            </a:lvl3pPr>
            <a:lvl4pPr marL="456532" indent="0">
              <a:buNone/>
              <a:defRPr/>
            </a:lvl4pPr>
            <a:lvl5pPr marL="6847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358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005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07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478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1275" y="2938702"/>
            <a:ext cx="10211422" cy="1035882"/>
          </a:xfrm>
          <a:noFill/>
        </p:spPr>
        <p:txBody>
          <a:bodyPr wrap="square" tIns="91440" bIns="91440" anchor="t" anchorCtr="0">
            <a:spAutoFit/>
          </a:bodyPr>
          <a:lstStyle>
            <a:lvl1pPr>
              <a:defRPr sz="6119"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3358" y="900283"/>
            <a:ext cx="8144506" cy="5878152"/>
          </a:xfrm>
          <a:prstGeom prst="rect">
            <a:avLst/>
          </a:prstGeom>
        </p:spPr>
      </p:pic>
      <p:sp>
        <p:nvSpPr>
          <p:cNvPr id="6" name="Rectangle 5"/>
          <p:cNvSpPr/>
          <p:nvPr/>
        </p:nvSpPr>
        <p:spPr bwMode="auto">
          <a:xfrm>
            <a:off x="898614" y="1091826"/>
            <a:ext cx="10624086" cy="473125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541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9437" y="2125663"/>
            <a:ext cx="11582400" cy="1181862"/>
          </a:xfrm>
          <a:noFill/>
        </p:spPr>
        <p:txBody>
          <a:bodyPr wrap="square" tIns="91440" bIns="91440" anchor="t" anchorCtr="0">
            <a:spAutoFit/>
          </a:bodyPr>
          <a:lstStyle>
            <a:lvl1pPr>
              <a:defRPr sz="7198" spc="-100" baseline="0">
                <a:solidFill>
                  <a:schemeClr val="bg1"/>
                </a:solidFill>
              </a:defRPr>
            </a:lvl1pPr>
          </a:lstStyle>
          <a:p>
            <a:r>
              <a:rPr lang="en-US"/>
              <a:t>Section title</a:t>
            </a:r>
          </a:p>
        </p:txBody>
      </p:sp>
    </p:spTree>
    <p:extLst>
      <p:ext uri="{BB962C8B-B14F-4D97-AF65-F5344CB8AC3E}">
        <p14:creationId xmlns:p14="http://schemas.microsoft.com/office/powerpoint/2010/main" val="205633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54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8526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p:nvGrpSpPr>
        <p:grpSpPr>
          <a:xfrm>
            <a:off x="1" y="6273267"/>
            <a:ext cx="13813192" cy="935302"/>
            <a:chOff x="1" y="6150820"/>
            <a:chExt cx="13541654" cy="917046"/>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9"/>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17046"/>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12"/>
                </a:spcAft>
              </a:pPr>
              <a:r>
                <a:rPr lang="en-US" sz="4488" dirty="0">
                  <a:solidFill>
                    <a:srgbClr val="F8F8F8"/>
                  </a:solidFill>
                  <a:effectLst/>
                  <a:latin typeface="+mn-lt"/>
                </a:rPr>
                <a:t>.NET Conf</a:t>
              </a:r>
              <a:endParaRPr lang="en-US" sz="4488" dirty="0">
                <a:solidFill>
                  <a:srgbClr val="F8F8F8"/>
                </a:solidFill>
                <a:effectLst/>
              </a:endParaRPr>
            </a:p>
          </p:txBody>
        </p:sp>
      </p:grpSp>
      <p:grpSp>
        <p:nvGrpSpPr>
          <p:cNvPr id="23" name="Group 22">
            <a:extLst>
              <a:ext uri="{FF2B5EF4-FFF2-40B4-BE49-F238E27FC236}">
                <a16:creationId xmlns:a16="http://schemas.microsoft.com/office/drawing/2014/main" id="{90A38F4A-E5D7-412E-8310-150DAECF145F}"/>
              </a:ext>
            </a:extLst>
          </p:cNvPr>
          <p:cNvGrpSpPr/>
          <p:nvPr userDrawn="1"/>
        </p:nvGrpSpPr>
        <p:grpSpPr>
          <a:xfrm>
            <a:off x="12618964" y="-8396"/>
            <a:ext cx="955641" cy="5775362"/>
            <a:chOff x="12618967" y="-8396"/>
            <a:chExt cx="955641" cy="5775362"/>
          </a:xfrm>
        </p:grpSpPr>
        <p:grpSp>
          <p:nvGrpSpPr>
            <p:cNvPr id="24" name="Group 23">
              <a:extLst>
                <a:ext uri="{FF2B5EF4-FFF2-40B4-BE49-F238E27FC236}">
                  <a16:creationId xmlns:a16="http://schemas.microsoft.com/office/drawing/2014/main" id="{61F30AA8-DF32-42EE-B76A-F4A43785528B}"/>
                </a:ext>
              </a:extLst>
            </p:cNvPr>
            <p:cNvGrpSpPr/>
            <p:nvPr userDrawn="1"/>
          </p:nvGrpSpPr>
          <p:grpSpPr>
            <a:xfrm>
              <a:off x="12618967" y="-8396"/>
              <a:ext cx="955641" cy="5775362"/>
              <a:chOff x="12618967" y="-8396"/>
              <a:chExt cx="955641" cy="5775362"/>
            </a:xfrm>
          </p:grpSpPr>
          <p:grpSp>
            <p:nvGrpSpPr>
              <p:cNvPr id="29" name="Group 28">
                <a:extLst>
                  <a:ext uri="{FF2B5EF4-FFF2-40B4-BE49-F238E27FC236}">
                    <a16:creationId xmlns:a16="http://schemas.microsoft.com/office/drawing/2014/main" id="{36DAC37E-AA25-4460-AEAE-205A9EF170C2}"/>
                  </a:ext>
                </a:extLst>
              </p:cNvPr>
              <p:cNvGrpSpPr/>
              <p:nvPr userDrawn="1"/>
            </p:nvGrpSpPr>
            <p:grpSpPr>
              <a:xfrm rot="5400000">
                <a:off x="11582059" y="1045293"/>
                <a:ext cx="2703052" cy="629236"/>
                <a:chOff x="1586734" y="4543426"/>
                <a:chExt cx="2703052" cy="629236"/>
              </a:xfrm>
            </p:grpSpPr>
            <p:sp>
              <p:nvSpPr>
                <p:cNvPr id="46" name="Rectangle 45">
                  <a:extLst>
                    <a:ext uri="{FF2B5EF4-FFF2-40B4-BE49-F238E27FC236}">
                      <a16:creationId xmlns:a16="http://schemas.microsoft.com/office/drawing/2014/main" id="{89D157CA-F731-4327-8A5C-52EB043CCD9C}"/>
                    </a:ext>
                  </a:extLst>
                </p:cNvPr>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84FE97C-9C55-4E7C-AE86-09C225083E41}"/>
                    </a:ext>
                  </a:extLst>
                </p:cNvPr>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AEBB765B-61C0-4601-BF31-ADCBF42C6495}"/>
                    </a:ext>
                  </a:extLst>
                </p:cNvPr>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ECDCE61F-BF68-49E6-BA79-21B6EC913122}"/>
                    </a:ext>
                  </a:extLst>
                </p:cNvPr>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3867AF55-760C-4771-A9A7-A7A1320ECA71}"/>
                    </a:ext>
                  </a:extLst>
                </p:cNvPr>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C91B28B1-DCD5-4904-9F6C-DA29D0852AED}"/>
                    </a:ext>
                  </a:extLst>
                </p:cNvPr>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A8E1D88C-A673-47F8-8685-183742B228CA}"/>
                  </a:ext>
                </a:extLst>
              </p:cNvPr>
              <p:cNvGrpSpPr/>
              <p:nvPr userDrawn="1"/>
            </p:nvGrpSpPr>
            <p:grpSpPr>
              <a:xfrm rot="5400000">
                <a:off x="10970856" y="3489620"/>
                <a:ext cx="3925458" cy="629233"/>
                <a:chOff x="3254158" y="4203959"/>
                <a:chExt cx="3925458" cy="629233"/>
              </a:xfrm>
            </p:grpSpPr>
            <p:sp>
              <p:nvSpPr>
                <p:cNvPr id="38" name="Rectangle 37">
                  <a:extLst>
                    <a:ext uri="{FF2B5EF4-FFF2-40B4-BE49-F238E27FC236}">
                      <a16:creationId xmlns:a16="http://schemas.microsoft.com/office/drawing/2014/main" id="{1BCE08AD-5596-430F-9947-08A2EC3ABEF8}"/>
                    </a:ext>
                  </a:extLst>
                </p:cNvPr>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9" name="Rectangle 38">
                  <a:extLst>
                    <a:ext uri="{FF2B5EF4-FFF2-40B4-BE49-F238E27FC236}">
                      <a16:creationId xmlns:a16="http://schemas.microsoft.com/office/drawing/2014/main" id="{C0127A8A-4164-40D2-9A34-015649C30782}"/>
                    </a:ext>
                  </a:extLst>
                </p:cNvPr>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0" name="Rectangle 39">
                  <a:extLst>
                    <a:ext uri="{FF2B5EF4-FFF2-40B4-BE49-F238E27FC236}">
                      <a16:creationId xmlns:a16="http://schemas.microsoft.com/office/drawing/2014/main" id="{AD0E708C-9E07-4D26-90A3-D3648F8CCB4A}"/>
                    </a:ext>
                  </a:extLst>
                </p:cNvPr>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438E6FBD-C8C7-44AE-879F-D2BC8741625B}"/>
                  </a:ext>
                </a:extLst>
              </p:cNvPr>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6" name="TextBox 35">
                <a:extLst>
                  <a:ext uri="{FF2B5EF4-FFF2-40B4-BE49-F238E27FC236}">
                    <a16:creationId xmlns:a16="http://schemas.microsoft.com/office/drawing/2014/main" id="{484CEE1E-BB58-437A-B01D-93BF31B6C1AF}"/>
                  </a:ext>
                </a:extLst>
              </p:cNvPr>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5" name="Rectangle 24">
              <a:extLst>
                <a:ext uri="{FF2B5EF4-FFF2-40B4-BE49-F238E27FC236}">
                  <a16:creationId xmlns:a16="http://schemas.microsoft.com/office/drawing/2014/main" id="{29FE3547-526F-4523-B44E-AD7E0EF0C0D5}"/>
                </a:ext>
              </a:extLst>
            </p:cNvPr>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6749559"/>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624" r:id="rId11"/>
    <p:sldLayoutId id="2147484626" r:id="rId12"/>
    <p:sldLayoutId id="2147484627" r:id="rId13"/>
    <p:sldLayoutId id="2147484628" r:id="rId14"/>
    <p:sldLayoutId id="2147484630" r:id="rId15"/>
    <p:sldLayoutId id="2147484632" r:id="rId16"/>
    <p:sldLayoutId id="2147484645" r:id="rId1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273267"/>
            <a:ext cx="13813192" cy="935302"/>
            <a:chOff x="1" y="6150820"/>
            <a:chExt cx="13541654" cy="917046"/>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3"/>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17046"/>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12"/>
                </a:spcAft>
              </a:pPr>
              <a:r>
                <a:rPr lang="en-US" sz="4488" dirty="0">
                  <a:solidFill>
                    <a:srgbClr val="F8F8F8"/>
                  </a:solidFill>
                  <a:effectLst/>
                  <a:latin typeface="+mn-lt"/>
                </a:rPr>
                <a:t>.NET Conf</a:t>
              </a:r>
              <a:endParaRPr lang="en-US" sz="4488" dirty="0">
                <a:solidFill>
                  <a:srgbClr val="F8F8F8"/>
                </a:solidFill>
                <a:effectLst/>
              </a:endParaRPr>
            </a:p>
          </p:txBody>
        </p:sp>
      </p:grpSp>
    </p:spTree>
    <p:extLst>
      <p:ext uri="{BB962C8B-B14F-4D97-AF65-F5344CB8AC3E}">
        <p14:creationId xmlns:p14="http://schemas.microsoft.com/office/powerpoint/2010/main" val="1650733919"/>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2.wdp"/><Relationship Id="rId9" Type="http://schemas.microsoft.com/office/2007/relationships/hdphoto" Target="../media/hdphoto4.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icrosoft/dotnet-apiport"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hyperlink" Target="https://marketplace.visualstudio.com/items?itemName=ConnieYau.NETPortabilityAnalyzer" TargetMode="Externa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5.wdp"/><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hyperlink" Target="https://dot.net/"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hyperlink" Target="https://github.com/dotnet" TargetMode="External"/><Relationship Id="rId4" Type="http://schemas.openxmlformats.org/officeDocument/2006/relationships/hyperlink" Target="https://docs.microsoft.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XaN-eXkIEb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customers.microsoft.com/en-US/story/raygun"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ustomers.microsoft.com/en-US/story/vqcommunication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https://customers.microsoft.com/en-US/story/a-top-game-studio-of-netease-transforms-development-and-accelerates-time-to-market-with-net-cor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1.xml.rels><?xml version="1.0" encoding="UTF-8" standalone="yes"?>
<Relationships xmlns="http://schemas.openxmlformats.org/package/2006/relationships"><Relationship Id="rId3" Type="http://schemas.openxmlformats.org/officeDocument/2006/relationships/hyperlink" Target="https://channel9.msdn.com/events/Visual-Studio/Connect-event-2015/055"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TLZ1EYc-7xc&amp;index=2&amp;list=PLReL099Y5nRfHfSWPgr62FJWGXUxhDlF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hyperlink" Target="https://sec.ch9.ms/ch9/7c81/4651052c-9a30-4d3c-b3cf-a7247b6f7c81/NationalInstruments_high.mp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playlist?list=PLReL099Y5nRfHfSWPgr62FJWGXUxhDlF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2"/>
            <a:ext cx="11887200" cy="4604337"/>
          </a:xfrm>
        </p:spPr>
        <p:txBody>
          <a:bodyPr/>
          <a:lstStyle/>
          <a:p>
            <a:r>
              <a:rPr lang="en-US" sz="3200" dirty="0"/>
              <a:t>Goal of the deck</a:t>
            </a:r>
          </a:p>
          <a:p>
            <a:pPr lvl="1"/>
            <a:r>
              <a:rPr lang="en-US" sz="2800" dirty="0"/>
              <a:t>Provide .NET positioning, momentum and market data (Why .NET?)</a:t>
            </a:r>
          </a:p>
          <a:p>
            <a:pPr lvl="1"/>
            <a:r>
              <a:rPr lang="en-US" sz="2800" dirty="0"/>
              <a:t>Provide good technical information to understand the pieces, how the platform is innovating and roadmap strategy</a:t>
            </a:r>
          </a:p>
          <a:p>
            <a:pPr lvl="1"/>
            <a:endParaRPr lang="en-US" sz="2800" dirty="0"/>
          </a:p>
          <a:p>
            <a:r>
              <a:rPr lang="en-US" sz="3200" dirty="0"/>
              <a:t>Things that should be clear</a:t>
            </a:r>
          </a:p>
          <a:p>
            <a:pPr lvl="2"/>
            <a:r>
              <a:rPr lang="en-US" sz="2400" dirty="0"/>
              <a:t>.NET is a unified platform for building any app on any device or OS</a:t>
            </a:r>
          </a:p>
          <a:p>
            <a:pPr lvl="2"/>
            <a:r>
              <a:rPr lang="en-US" sz="2400" dirty="0"/>
              <a:t>.NET is strategic to the company and we’re innovating and expanding its reach</a:t>
            </a:r>
          </a:p>
          <a:p>
            <a:pPr lvl="2"/>
            <a:r>
              <a:rPr lang="en-US" sz="2400" dirty="0"/>
              <a:t>.NET Core optimized for server/cloud and device workloads</a:t>
            </a:r>
          </a:p>
          <a:p>
            <a:pPr lvl="2"/>
            <a:r>
              <a:rPr lang="en-US" sz="2400" dirty="0"/>
              <a:t>.NET Core and Mono/Xamarin open sourced under the .NET Foundation</a:t>
            </a:r>
          </a:p>
        </p:txBody>
      </p:sp>
      <p:sp>
        <p:nvSpPr>
          <p:cNvPr id="4" name="Title 3"/>
          <p:cNvSpPr>
            <a:spLocks noGrp="1"/>
          </p:cNvSpPr>
          <p:nvPr>
            <p:ph type="title"/>
          </p:nvPr>
        </p:nvSpPr>
        <p:spPr/>
        <p:txBody>
          <a:bodyPr/>
          <a:lstStyle/>
          <a:p>
            <a:r>
              <a:rPr lang="en-US" sz="4000" dirty="0"/>
              <a:t>Notes about the </a:t>
            </a:r>
            <a:r>
              <a:rPr lang="en-US" sz="4000" b="1" dirty="0"/>
              <a:t>deck</a:t>
            </a:r>
            <a:endParaRPr lang="en-US" sz="4000" dirty="0"/>
          </a:p>
        </p:txBody>
      </p:sp>
    </p:spTree>
    <p:extLst>
      <p:ext uri="{BB962C8B-B14F-4D97-AF65-F5344CB8AC3E}">
        <p14:creationId xmlns:p14="http://schemas.microsoft.com/office/powerpoint/2010/main" val="24242740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68231" y="-77458"/>
            <a:ext cx="10763140" cy="1119206"/>
          </a:xfrm>
          <a:prstGeom prst="rect">
            <a:avLst/>
          </a:prstGeom>
        </p:spPr>
        <p:txBody>
          <a:bodyPr lIns="149027" tIns="9314" rIns="149027" bIns="931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1450">
              <a:defRPr/>
            </a:pPr>
            <a:r>
              <a:rPr lang="en-US" sz="6112" spc="-102" dirty="0">
                <a:gradFill>
                  <a:gsLst>
                    <a:gs pos="0">
                      <a:srgbClr val="FFFFFF"/>
                    </a:gs>
                    <a:gs pos="100000">
                      <a:srgbClr val="FFFFFF"/>
                    </a:gs>
                  </a:gsLst>
                  <a:lin ang="5400000" scaled="1"/>
                </a:gradFill>
                <a:latin typeface="Segoe UI Light"/>
              </a:rPr>
              <a:t>.NET Open Source momentum</a:t>
            </a:r>
          </a:p>
        </p:txBody>
      </p:sp>
      <p:sp>
        <p:nvSpPr>
          <p:cNvPr id="13" name="Rectangle 12"/>
          <p:cNvSpPr/>
          <p:nvPr/>
        </p:nvSpPr>
        <p:spPr>
          <a:xfrm>
            <a:off x="8993229" y="5068184"/>
            <a:ext cx="3170868" cy="468972"/>
          </a:xfrm>
          <a:prstGeom prst="rect">
            <a:avLst/>
          </a:prstGeom>
        </p:spPr>
        <p:txBody>
          <a:bodyPr wrap="none">
            <a:spAutoFit/>
          </a:bodyPr>
          <a:lstStyle/>
          <a:p>
            <a:pPr defTabSz="913841">
              <a:defRPr/>
            </a:pPr>
            <a:r>
              <a:rPr lang="en-US" sz="2400" kern="0" dirty="0" err="1">
                <a:solidFill>
                  <a:srgbClr val="FFFFFF"/>
                </a:solidFill>
                <a:latin typeface="Segoe UI" panose="020B0502040204020203" pitchFamily="34" charset="0"/>
                <a:cs typeface="Segoe UI" panose="020B0502040204020203" pitchFamily="34" charset="0"/>
              </a:rPr>
              <a:t>WorldWide</a:t>
            </a:r>
            <a:r>
              <a:rPr lang="en-US" sz="2400" kern="0" dirty="0">
                <a:solidFill>
                  <a:srgbClr val="FFFFFF"/>
                </a:solidFill>
                <a:latin typeface="Segoe UI" panose="020B0502040204020203" pitchFamily="34" charset="0"/>
                <a:cs typeface="Segoe UI" panose="020B0502040204020203" pitchFamily="34" charset="0"/>
              </a:rPr>
              <a:t> Telescope</a:t>
            </a:r>
          </a:p>
        </p:txBody>
      </p:sp>
      <p:sp>
        <p:nvSpPr>
          <p:cNvPr id="14" name="Rectangle 13"/>
          <p:cNvSpPr/>
          <p:nvPr/>
        </p:nvSpPr>
        <p:spPr>
          <a:xfrm>
            <a:off x="5692221" y="4981221"/>
            <a:ext cx="1454244" cy="253916"/>
          </a:xfrm>
          <a:prstGeom prst="rect">
            <a:avLst/>
          </a:prstGeom>
        </p:spPr>
        <p:txBody>
          <a:bodyPr wrap="none">
            <a:spAutoFit/>
          </a:bodyPr>
          <a:lstStyle/>
          <a:p>
            <a:pPr defTabSz="913841">
              <a:defRPr/>
            </a:pPr>
            <a:r>
              <a:rPr lang="en-US" sz="1050" kern="0" dirty="0">
                <a:solidFill>
                  <a:srgbClr val="FFFFFF"/>
                </a:solidFill>
                <a:latin typeface="Segoe UI" panose="020B0502040204020203" pitchFamily="34" charset="0"/>
                <a:cs typeface="Segoe UI" panose="020B0502040204020203" pitchFamily="34" charset="0"/>
              </a:rPr>
              <a:t>.NET SDK for Hadoop</a:t>
            </a:r>
          </a:p>
        </p:txBody>
      </p:sp>
      <p:sp>
        <p:nvSpPr>
          <p:cNvPr id="15" name="Rectangle 14"/>
          <p:cNvSpPr/>
          <p:nvPr/>
        </p:nvSpPr>
        <p:spPr>
          <a:xfrm>
            <a:off x="6929183" y="5588160"/>
            <a:ext cx="3610284"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.NET Compiler Platform ("Roslyn")</a:t>
            </a:r>
          </a:p>
        </p:txBody>
      </p:sp>
      <p:sp>
        <p:nvSpPr>
          <p:cNvPr id="16" name="Rectangle 15"/>
          <p:cNvSpPr/>
          <p:nvPr/>
        </p:nvSpPr>
        <p:spPr>
          <a:xfrm>
            <a:off x="5221474" y="3760225"/>
            <a:ext cx="1609983" cy="338554"/>
          </a:xfrm>
          <a:prstGeom prst="rect">
            <a:avLst/>
          </a:prstGeom>
        </p:spPr>
        <p:txBody>
          <a:bodyPr wrap="square">
            <a:spAutoFit/>
          </a:bodyPr>
          <a:lstStyle/>
          <a:p>
            <a:pPr defTabSz="913841">
              <a:defRPr/>
            </a:pPr>
            <a:r>
              <a:rPr lang="en-US" sz="1600" kern="0"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7250126" y="4801498"/>
            <a:ext cx="1984839"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6062295" y="2943916"/>
            <a:ext cx="1794081" cy="307777"/>
          </a:xfrm>
          <a:prstGeom prst="rect">
            <a:avLst/>
          </a:prstGeom>
        </p:spPr>
        <p:txBody>
          <a:bodyPr wrap="none">
            <a:spAutoFit/>
          </a:bodyPr>
          <a:lstStyle/>
          <a:p>
            <a:pPr defTabSz="913841">
              <a:defRPr/>
            </a:pPr>
            <a:r>
              <a:rPr lang="en-US" sz="1400" kern="0"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5380821" y="4657081"/>
            <a:ext cx="1680268" cy="338554"/>
          </a:xfrm>
          <a:prstGeom prst="rect">
            <a:avLst/>
          </a:prstGeom>
        </p:spPr>
        <p:txBody>
          <a:bodyPr wrap="none">
            <a:spAutoFit/>
          </a:bodyPr>
          <a:lstStyle/>
          <a:p>
            <a:pPr defTabSz="913841">
              <a:defRPr/>
            </a:pPr>
            <a:r>
              <a:rPr lang="en-US" sz="1600" kern="0"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5454487" y="5560304"/>
            <a:ext cx="1428596" cy="261610"/>
          </a:xfrm>
          <a:prstGeom prst="rect">
            <a:avLst/>
          </a:prstGeom>
        </p:spPr>
        <p:txBody>
          <a:bodyPr wrap="none">
            <a:spAutoFit/>
          </a:bodyPr>
          <a:lstStyle/>
          <a:p>
            <a:pPr defTabSz="913841">
              <a:defRPr/>
            </a:pPr>
            <a:r>
              <a:rPr lang="en-US" sz="1100" kern="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518280" y="1498685"/>
            <a:ext cx="1301959" cy="400110"/>
          </a:xfrm>
          <a:prstGeom prst="rect">
            <a:avLst/>
          </a:prstGeom>
        </p:spPr>
        <p:txBody>
          <a:bodyPr wrap="none">
            <a:spAutoFit/>
          </a:bodyPr>
          <a:lstStyle/>
          <a:p>
            <a:pPr defTabSz="913841">
              <a:defRPr/>
            </a:pPr>
            <a:r>
              <a:rPr lang="en-US" sz="2000" kern="0"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6152033" y="4314589"/>
            <a:ext cx="700833"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8499012" y="1393111"/>
            <a:ext cx="437940" cy="253916"/>
          </a:xfrm>
          <a:prstGeom prst="rect">
            <a:avLst/>
          </a:prstGeom>
        </p:spPr>
        <p:txBody>
          <a:bodyPr wrap="none">
            <a:spAutoFit/>
          </a:bodyPr>
          <a:lstStyle/>
          <a:p>
            <a:pPr defTabSz="913841">
              <a:defRPr/>
            </a:pPr>
            <a:r>
              <a:rPr lang="en-US" sz="1050" kern="0"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9209339" y="3889734"/>
            <a:ext cx="2292615" cy="261610"/>
          </a:xfrm>
          <a:prstGeom prst="rect">
            <a:avLst/>
          </a:prstGeom>
        </p:spPr>
        <p:txBody>
          <a:bodyPr wrap="none">
            <a:spAutoFit/>
          </a:bodyPr>
          <a:lstStyle/>
          <a:p>
            <a:pPr defTabSz="913841">
              <a:defRPr/>
            </a:pPr>
            <a:r>
              <a:rPr lang="en-US" sz="1100" kern="0" dirty="0">
                <a:solidFill>
                  <a:srgbClr val="FFFFFF"/>
                </a:solidFill>
                <a:latin typeface="Segoe UI" panose="020B0502040204020203" pitchFamily="34" charset="0"/>
                <a:cs typeface="Segoe UI" panose="020B0502040204020203" pitchFamily="34" charset="0"/>
              </a:rPr>
              <a:t>OWIN Authentication Middleware</a:t>
            </a:r>
          </a:p>
        </p:txBody>
      </p:sp>
      <p:sp>
        <p:nvSpPr>
          <p:cNvPr id="25" name="Rectangle 24"/>
          <p:cNvSpPr/>
          <p:nvPr/>
        </p:nvSpPr>
        <p:spPr>
          <a:xfrm>
            <a:off x="9228315" y="3098483"/>
            <a:ext cx="1699504" cy="400110"/>
          </a:xfrm>
          <a:prstGeom prst="rect">
            <a:avLst/>
          </a:prstGeom>
        </p:spPr>
        <p:txBody>
          <a:bodyPr wrap="none">
            <a:spAutoFit/>
          </a:bodyPr>
          <a:lstStyle/>
          <a:p>
            <a:pPr defTabSz="913841">
              <a:defRPr/>
            </a:pPr>
            <a:r>
              <a:rPr lang="en-US" sz="2000" kern="0" dirty="0">
                <a:solidFill>
                  <a:srgbClr val="FFFFFF"/>
                </a:solidFill>
                <a:latin typeface="Segoe UI" panose="020B0502040204020203" pitchFamily="34" charset="0"/>
                <a:cs typeface="Segoe UI" panose="020B0502040204020203" pitchFamily="34" charset="0"/>
              </a:rPr>
              <a:t>Orchard CMS</a:t>
            </a:r>
          </a:p>
        </p:txBody>
      </p:sp>
      <p:sp>
        <p:nvSpPr>
          <p:cNvPr id="26" name="Rectangle 25"/>
          <p:cNvSpPr/>
          <p:nvPr/>
        </p:nvSpPr>
        <p:spPr>
          <a:xfrm>
            <a:off x="5218807" y="2007690"/>
            <a:ext cx="2161169"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Microsoft Azure SDK for .NET</a:t>
            </a:r>
          </a:p>
        </p:txBody>
      </p:sp>
      <p:sp>
        <p:nvSpPr>
          <p:cNvPr id="27" name="Rectangle 26"/>
          <p:cNvSpPr/>
          <p:nvPr/>
        </p:nvSpPr>
        <p:spPr>
          <a:xfrm>
            <a:off x="9194001" y="1205952"/>
            <a:ext cx="1677062" cy="338554"/>
          </a:xfrm>
          <a:prstGeom prst="rect">
            <a:avLst/>
          </a:prstGeom>
        </p:spPr>
        <p:txBody>
          <a:bodyPr wrap="none">
            <a:spAutoFit/>
          </a:bodyPr>
          <a:lstStyle/>
          <a:p>
            <a:pPr defTabSz="913841">
              <a:defRPr/>
            </a:pPr>
            <a:r>
              <a:rPr lang="en-US" sz="1600" kern="0" dirty="0" err="1">
                <a:solidFill>
                  <a:srgbClr val="FFFFFF"/>
                </a:solidFill>
                <a:latin typeface="Segoe UI" panose="020B0502040204020203" pitchFamily="34" charset="0"/>
                <a:cs typeface="Segoe UI" panose="020B0502040204020203" pitchFamily="34" charset="0"/>
              </a:rPr>
              <a:t>IdentityManager</a:t>
            </a:r>
            <a:endParaRPr lang="en-US" sz="1600" kern="0" dirty="0">
              <a:solidFill>
                <a:srgbClr val="FFFFFF"/>
              </a:solidFill>
              <a:latin typeface="Segoe UI" panose="020B0502040204020203" pitchFamily="34" charset="0"/>
              <a:cs typeface="Segoe UI" panose="020B0502040204020203" pitchFamily="34" charset="0"/>
            </a:endParaRPr>
          </a:p>
        </p:txBody>
      </p:sp>
      <p:sp>
        <p:nvSpPr>
          <p:cNvPr id="28" name="Rectangle 27"/>
          <p:cNvSpPr/>
          <p:nvPr/>
        </p:nvSpPr>
        <p:spPr>
          <a:xfrm>
            <a:off x="5703157" y="2529244"/>
            <a:ext cx="1016625"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Mimekit</a:t>
            </a:r>
          </a:p>
        </p:txBody>
      </p:sp>
      <p:sp>
        <p:nvSpPr>
          <p:cNvPr id="29" name="Rectangle 28"/>
          <p:cNvSpPr/>
          <p:nvPr/>
        </p:nvSpPr>
        <p:spPr>
          <a:xfrm>
            <a:off x="9866594" y="1953328"/>
            <a:ext cx="1556836"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Xamarin.Auth</a:t>
            </a:r>
          </a:p>
        </p:txBody>
      </p:sp>
      <p:sp>
        <p:nvSpPr>
          <p:cNvPr id="30" name="Rectangle 29"/>
          <p:cNvSpPr/>
          <p:nvPr/>
        </p:nvSpPr>
        <p:spPr>
          <a:xfrm>
            <a:off x="8681870" y="2779525"/>
            <a:ext cx="1792478" cy="276999"/>
          </a:xfrm>
          <a:prstGeom prst="rect">
            <a:avLst/>
          </a:prstGeom>
        </p:spPr>
        <p:txBody>
          <a:bodyPr wrap="none">
            <a:spAutoFit/>
          </a:bodyPr>
          <a:lstStyle/>
          <a:p>
            <a:pPr defTabSz="913841">
              <a:defRPr/>
            </a:pPr>
            <a:r>
              <a:rPr lang="en-US" sz="1200" kern="0" dirty="0" err="1">
                <a:solidFill>
                  <a:srgbClr val="FFFFFF"/>
                </a:solidFill>
                <a:latin typeface="Segoe UI" panose="020B0502040204020203" pitchFamily="34" charset="0"/>
                <a:cs typeface="Segoe UI" panose="020B0502040204020203" pitchFamily="34" charset="0"/>
              </a:rPr>
              <a:t>Couchbase</a:t>
            </a:r>
            <a:r>
              <a:rPr lang="en-US" sz="1200" kern="0" dirty="0">
                <a:solidFill>
                  <a:srgbClr val="FFFFFF"/>
                </a:solidFill>
                <a:latin typeface="Segoe UI" panose="020B0502040204020203" pitchFamily="34" charset="0"/>
                <a:cs typeface="Segoe UI" panose="020B0502040204020203" pitchFamily="34" charset="0"/>
              </a:rPr>
              <a:t> Lite for .NET</a:t>
            </a:r>
          </a:p>
        </p:txBody>
      </p:sp>
      <p:sp>
        <p:nvSpPr>
          <p:cNvPr id="31" name="Rectangle 30"/>
          <p:cNvSpPr/>
          <p:nvPr/>
        </p:nvSpPr>
        <p:spPr>
          <a:xfrm>
            <a:off x="7466204" y="1688110"/>
            <a:ext cx="870751"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Mailkit</a:t>
            </a:r>
          </a:p>
        </p:txBody>
      </p:sp>
      <p:sp>
        <p:nvSpPr>
          <p:cNvPr id="32" name="Rectangle 31"/>
          <p:cNvSpPr/>
          <p:nvPr/>
        </p:nvSpPr>
        <p:spPr>
          <a:xfrm>
            <a:off x="6280720" y="1199046"/>
            <a:ext cx="1747594" cy="400110"/>
          </a:xfrm>
          <a:prstGeom prst="rect">
            <a:avLst/>
          </a:prstGeom>
        </p:spPr>
        <p:txBody>
          <a:bodyPr wrap="none">
            <a:spAutoFit/>
          </a:bodyPr>
          <a:lstStyle/>
          <a:p>
            <a:pPr defTabSz="913841">
              <a:defRPr/>
            </a:pPr>
            <a:r>
              <a:rPr lang="en-US" sz="2000" kern="0" dirty="0">
                <a:solidFill>
                  <a:srgbClr val="FFFFFF"/>
                </a:solidFill>
                <a:latin typeface="Segoe UI" panose="020B0502040204020203" pitchFamily="34" charset="0"/>
                <a:cs typeface="Segoe UI" panose="020B0502040204020203" pitchFamily="34" charset="0"/>
              </a:rPr>
              <a:t>ASP.NET Core</a:t>
            </a:r>
          </a:p>
        </p:txBody>
      </p:sp>
      <p:sp>
        <p:nvSpPr>
          <p:cNvPr id="33" name="Rectangle 32"/>
          <p:cNvSpPr/>
          <p:nvPr/>
        </p:nvSpPr>
        <p:spPr>
          <a:xfrm>
            <a:off x="8912655" y="4453072"/>
            <a:ext cx="2342308" cy="307777"/>
          </a:xfrm>
          <a:prstGeom prst="rect">
            <a:avLst/>
          </a:prstGeom>
        </p:spPr>
        <p:txBody>
          <a:bodyPr wrap="none">
            <a:spAutoFit/>
          </a:bodyPr>
          <a:lstStyle/>
          <a:p>
            <a:pPr defTabSz="913841">
              <a:defRPr/>
            </a:pPr>
            <a:r>
              <a:rPr lang="en-US" sz="1400" kern="0" dirty="0">
                <a:solidFill>
                  <a:srgbClr val="FFFFFF"/>
                </a:solidFill>
                <a:latin typeface="Segoe UI" panose="020B0502040204020203" pitchFamily="34" charset="0"/>
                <a:cs typeface="Segoe UI" panose="020B0502040204020203" pitchFamily="34" charset="0"/>
              </a:rPr>
              <a:t>Salesforce Toolkits for .NET</a:t>
            </a:r>
          </a:p>
        </p:txBody>
      </p:sp>
      <p:sp>
        <p:nvSpPr>
          <p:cNvPr id="34" name="Rectangle 33"/>
          <p:cNvSpPr/>
          <p:nvPr/>
        </p:nvSpPr>
        <p:spPr>
          <a:xfrm>
            <a:off x="6809081" y="3941598"/>
            <a:ext cx="1066318" cy="461665"/>
          </a:xfrm>
          <a:prstGeom prst="rect">
            <a:avLst/>
          </a:prstGeom>
        </p:spPr>
        <p:txBody>
          <a:bodyPr wrap="none">
            <a:spAutoFit/>
          </a:bodyPr>
          <a:lstStyle/>
          <a:p>
            <a:pPr defTabSz="913841">
              <a:defRPr/>
            </a:pPr>
            <a:r>
              <a:rPr lang="en-US" sz="2400" kern="0" dirty="0">
                <a:solidFill>
                  <a:srgbClr val="FFFFFF"/>
                </a:solidFill>
                <a:latin typeface="Segoe UI" panose="020B0502040204020203" pitchFamily="34" charset="0"/>
                <a:cs typeface="Segoe UI" panose="020B0502040204020203" pitchFamily="34" charset="0"/>
              </a:rPr>
              <a:t>NuGet</a:t>
            </a:r>
          </a:p>
        </p:txBody>
      </p:sp>
      <p:sp>
        <p:nvSpPr>
          <p:cNvPr id="35" name="Rectangle 34"/>
          <p:cNvSpPr/>
          <p:nvPr/>
        </p:nvSpPr>
        <p:spPr>
          <a:xfrm>
            <a:off x="8438162" y="1724697"/>
            <a:ext cx="920445" cy="461665"/>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Kudu</a:t>
            </a:r>
          </a:p>
          <a:p>
            <a:pPr defTabSz="913841">
              <a:defRPr/>
            </a:pPr>
            <a:r>
              <a:rPr lang="en-US" sz="1200" kern="0" dirty="0">
                <a:solidFill>
                  <a:srgbClr val="FFFFFF"/>
                </a:solidFill>
                <a:latin typeface="Segoe UI" panose="020B0502040204020203" pitchFamily="34" charset="0"/>
                <a:cs typeface="Segoe UI" panose="020B0502040204020203" pitchFamily="34" charset="0"/>
              </a:rPr>
              <a:t>          Cecil</a:t>
            </a:r>
          </a:p>
        </p:txBody>
      </p:sp>
      <p:sp>
        <p:nvSpPr>
          <p:cNvPr id="36" name="Rectangle 35"/>
          <p:cNvSpPr/>
          <p:nvPr/>
        </p:nvSpPr>
        <p:spPr>
          <a:xfrm>
            <a:off x="10391120" y="5547494"/>
            <a:ext cx="930063" cy="338554"/>
          </a:xfrm>
          <a:prstGeom prst="rect">
            <a:avLst/>
          </a:prstGeom>
        </p:spPr>
        <p:txBody>
          <a:bodyPr wrap="none">
            <a:spAutoFit/>
          </a:bodyPr>
          <a:lstStyle/>
          <a:p>
            <a:pPr defTabSz="913841">
              <a:defRPr/>
            </a:pPr>
            <a:r>
              <a:rPr lang="en-US" sz="1600" kern="0" dirty="0" err="1">
                <a:solidFill>
                  <a:srgbClr val="FFFFFF"/>
                </a:solidFill>
                <a:latin typeface="Segoe UI" panose="020B0502040204020203" pitchFamily="34" charset="0"/>
                <a:cs typeface="Segoe UI" panose="020B0502040204020203" pitchFamily="34" charset="0"/>
              </a:rPr>
              <a:t>MSBuild</a:t>
            </a:r>
            <a:endParaRPr lang="en-US" sz="1600" kern="0" dirty="0">
              <a:solidFill>
                <a:srgbClr val="FFFFFF"/>
              </a:solidFill>
              <a:latin typeface="Segoe UI" panose="020B0502040204020203" pitchFamily="34" charset="0"/>
              <a:cs typeface="Segoe UI" panose="020B0502040204020203" pitchFamily="34" charset="0"/>
            </a:endParaRPr>
          </a:p>
        </p:txBody>
      </p:sp>
      <p:sp>
        <p:nvSpPr>
          <p:cNvPr id="37" name="Rectangle 36"/>
          <p:cNvSpPr/>
          <p:nvPr/>
        </p:nvSpPr>
        <p:spPr>
          <a:xfrm>
            <a:off x="6641518" y="3209313"/>
            <a:ext cx="537327"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LLILC</a:t>
            </a:r>
          </a:p>
        </p:txBody>
      </p:sp>
      <p:sp>
        <p:nvSpPr>
          <p:cNvPr id="38" name="Rectangle 37"/>
          <p:cNvSpPr/>
          <p:nvPr/>
        </p:nvSpPr>
        <p:spPr>
          <a:xfrm>
            <a:off x="7005764" y="4502882"/>
            <a:ext cx="559769"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Prism</a:t>
            </a:r>
          </a:p>
        </p:txBody>
      </p:sp>
      <p:sp>
        <p:nvSpPr>
          <p:cNvPr id="39" name="Rectangle 38"/>
          <p:cNvSpPr/>
          <p:nvPr/>
        </p:nvSpPr>
        <p:spPr>
          <a:xfrm>
            <a:off x="6432372" y="6057554"/>
            <a:ext cx="2034531" cy="261610"/>
          </a:xfrm>
          <a:prstGeom prst="rect">
            <a:avLst/>
          </a:prstGeom>
        </p:spPr>
        <p:txBody>
          <a:bodyPr wrap="none">
            <a:spAutoFit/>
          </a:bodyPr>
          <a:lstStyle/>
          <a:p>
            <a:pPr defTabSz="913841">
              <a:defRPr/>
            </a:pPr>
            <a:r>
              <a:rPr lang="en-US" sz="1100" kern="0" dirty="0">
                <a:solidFill>
                  <a:srgbClr val="FFFFFF"/>
                </a:solidFill>
                <a:latin typeface="Segoe UI" panose="020B0502040204020203" pitchFamily="34" charset="0"/>
                <a:cs typeface="Segoe UI" panose="020B0502040204020203" pitchFamily="34" charset="0"/>
              </a:rPr>
              <a:t>ASP.NET AJAX Control Toolkit</a:t>
            </a:r>
          </a:p>
        </p:txBody>
      </p:sp>
      <p:sp>
        <p:nvSpPr>
          <p:cNvPr id="40" name="Rectangle 39"/>
          <p:cNvSpPr/>
          <p:nvPr/>
        </p:nvSpPr>
        <p:spPr>
          <a:xfrm>
            <a:off x="6738826" y="5227632"/>
            <a:ext cx="1944763" cy="369332"/>
          </a:xfrm>
          <a:prstGeom prst="rect">
            <a:avLst/>
          </a:prstGeom>
        </p:spPr>
        <p:txBody>
          <a:bodyPr wrap="none">
            <a:spAutoFit/>
          </a:bodyPr>
          <a:lstStyle/>
          <a:p>
            <a:pPr defTabSz="913841">
              <a:defRPr/>
            </a:pPr>
            <a:r>
              <a:rPr lang="en-US" kern="0" dirty="0">
                <a:solidFill>
                  <a:srgbClr val="FFFFFF"/>
                </a:solidFill>
                <a:latin typeface="Segoe UI" panose="020B0502040204020203" pitchFamily="34" charset="0"/>
                <a:cs typeface="Segoe UI" panose="020B0502040204020203" pitchFamily="34" charset="0"/>
              </a:rPr>
              <a:t>Entity Framework</a:t>
            </a:r>
          </a:p>
        </p:txBody>
      </p:sp>
      <p:sp>
        <p:nvSpPr>
          <p:cNvPr id="41" name="Rectangle 40"/>
          <p:cNvSpPr/>
          <p:nvPr/>
        </p:nvSpPr>
        <p:spPr>
          <a:xfrm>
            <a:off x="8779523" y="4238698"/>
            <a:ext cx="2234907"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Microsoft Azure </a:t>
            </a:r>
            <a:r>
              <a:rPr lang="en-US" sz="1200" kern="0" dirty="0" err="1">
                <a:solidFill>
                  <a:srgbClr val="FFFFFF"/>
                </a:solidFill>
                <a:latin typeface="Segoe UI" panose="020B0502040204020203" pitchFamily="34" charset="0"/>
                <a:cs typeface="Segoe UI" panose="020B0502040204020203" pitchFamily="34" charset="0"/>
              </a:rPr>
              <a:t>WebJobs</a:t>
            </a:r>
            <a:r>
              <a:rPr lang="en-US" sz="1200" kern="0" dirty="0">
                <a:solidFill>
                  <a:srgbClr val="FFFFFF"/>
                </a:solidFill>
                <a:latin typeface="Segoe UI" panose="020B0502040204020203" pitchFamily="34" charset="0"/>
                <a:cs typeface="Segoe UI" panose="020B0502040204020203" pitchFamily="34" charset="0"/>
              </a:rPr>
              <a:t> SDK</a:t>
            </a:r>
          </a:p>
        </p:txBody>
      </p:sp>
      <p:sp>
        <p:nvSpPr>
          <p:cNvPr id="42" name="Rectangle 41"/>
          <p:cNvSpPr/>
          <p:nvPr/>
        </p:nvSpPr>
        <p:spPr>
          <a:xfrm>
            <a:off x="9134319" y="5393523"/>
            <a:ext cx="1245854"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Benchmark.NET</a:t>
            </a:r>
          </a:p>
        </p:txBody>
      </p:sp>
      <p:sp>
        <p:nvSpPr>
          <p:cNvPr id="43" name="Rectangle 42"/>
          <p:cNvSpPr/>
          <p:nvPr/>
        </p:nvSpPr>
        <p:spPr>
          <a:xfrm>
            <a:off x="9125319" y="2304355"/>
            <a:ext cx="2093843" cy="400110"/>
          </a:xfrm>
          <a:prstGeom prst="rect">
            <a:avLst/>
          </a:prstGeom>
        </p:spPr>
        <p:txBody>
          <a:bodyPr wrap="none">
            <a:spAutoFit/>
          </a:bodyPr>
          <a:lstStyle/>
          <a:p>
            <a:pPr defTabSz="913841">
              <a:defRPr/>
            </a:pPr>
            <a:r>
              <a:rPr lang="en-US" sz="2000" kern="0" dirty="0">
                <a:solidFill>
                  <a:srgbClr val="FFFFFF"/>
                </a:solidFill>
                <a:latin typeface="Segoe UI" panose="020B0502040204020203" pitchFamily="34" charset="0"/>
                <a:cs typeface="Segoe UI" panose="020B0502040204020203" pitchFamily="34" charset="0"/>
              </a:rPr>
              <a:t>Open Live Writer</a:t>
            </a:r>
          </a:p>
        </p:txBody>
      </p:sp>
      <p:sp>
        <p:nvSpPr>
          <p:cNvPr id="44" name="Rectangle 43"/>
          <p:cNvSpPr/>
          <p:nvPr/>
        </p:nvSpPr>
        <p:spPr>
          <a:xfrm>
            <a:off x="6355886" y="3629260"/>
            <a:ext cx="1220206"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Open XML SDK</a:t>
            </a:r>
          </a:p>
        </p:txBody>
      </p:sp>
      <p:sp>
        <p:nvSpPr>
          <p:cNvPr id="45" name="Rectangle 44"/>
          <p:cNvSpPr/>
          <p:nvPr/>
        </p:nvSpPr>
        <p:spPr>
          <a:xfrm>
            <a:off x="8656169" y="5871994"/>
            <a:ext cx="896399" cy="276999"/>
          </a:xfrm>
          <a:prstGeom prst="rect">
            <a:avLst/>
          </a:prstGeom>
        </p:spPr>
        <p:txBody>
          <a:bodyPr wrap="none">
            <a:spAutoFit/>
          </a:bodyPr>
          <a:lstStyle/>
          <a:p>
            <a:pPr defTabSz="913841">
              <a:defRPr/>
            </a:pPr>
            <a:r>
              <a:rPr lang="en-US" sz="1200" kern="0" dirty="0" err="1">
                <a:solidFill>
                  <a:srgbClr val="FFFFFF"/>
                </a:solidFill>
                <a:latin typeface="Segoe UI" panose="020B0502040204020203" pitchFamily="34" charset="0"/>
                <a:cs typeface="Segoe UI" panose="020B0502040204020203" pitchFamily="34" charset="0"/>
              </a:rPr>
              <a:t>ProtoBuild</a:t>
            </a:r>
            <a:endParaRPr lang="en-US" sz="1200" kern="0" dirty="0">
              <a:solidFill>
                <a:srgbClr val="FFFFFF"/>
              </a:solidFill>
              <a:latin typeface="Segoe UI" panose="020B0502040204020203" pitchFamily="34" charset="0"/>
              <a:cs typeface="Segoe UI" panose="020B0502040204020203" pitchFamily="34" charset="0"/>
            </a:endParaRPr>
          </a:p>
        </p:txBody>
      </p:sp>
      <p:sp>
        <p:nvSpPr>
          <p:cNvPr id="46" name="Rectangle 45"/>
          <p:cNvSpPr/>
          <p:nvPr/>
        </p:nvSpPr>
        <p:spPr>
          <a:xfrm>
            <a:off x="9112960" y="3461411"/>
            <a:ext cx="1269899" cy="276999"/>
          </a:xfrm>
          <a:prstGeom prst="rect">
            <a:avLst/>
          </a:prstGeom>
        </p:spPr>
        <p:txBody>
          <a:bodyPr wrap="none">
            <a:spAutoFit/>
          </a:bodyPr>
          <a:lstStyle/>
          <a:p>
            <a:pPr defTabSz="913841">
              <a:defRPr/>
            </a:pPr>
            <a:r>
              <a:rPr lang="en-US" sz="1200" kern="0" dirty="0" err="1">
                <a:solidFill>
                  <a:srgbClr val="FFFFFF"/>
                </a:solidFill>
                <a:latin typeface="Segoe UI" panose="020B0502040204020203" pitchFamily="34" charset="0"/>
                <a:cs typeface="Segoe UI" panose="020B0502040204020203" pitchFamily="34" charset="0"/>
              </a:rPr>
              <a:t>System.Drawing</a:t>
            </a:r>
            <a:endParaRPr lang="en-US" sz="1200" kern="0" dirty="0">
              <a:solidFill>
                <a:srgbClr val="FFFFFF"/>
              </a:solidFill>
              <a:latin typeface="Segoe UI" panose="020B0502040204020203" pitchFamily="34" charset="0"/>
              <a:cs typeface="Segoe UI" panose="020B0502040204020203" pitchFamily="34" charset="0"/>
            </a:endParaRPr>
          </a:p>
        </p:txBody>
      </p:sp>
      <p:sp>
        <p:nvSpPr>
          <p:cNvPr id="47" name="Rectangle 46"/>
          <p:cNvSpPr/>
          <p:nvPr/>
        </p:nvSpPr>
        <p:spPr>
          <a:xfrm>
            <a:off x="10288422" y="3582971"/>
            <a:ext cx="1435008" cy="338554"/>
          </a:xfrm>
          <a:prstGeom prst="rect">
            <a:avLst/>
          </a:prstGeom>
        </p:spPr>
        <p:txBody>
          <a:bodyPr wrap="none">
            <a:spAutoFit/>
          </a:bodyPr>
          <a:lstStyle/>
          <a:p>
            <a:pPr defTabSz="913841">
              <a:defRPr/>
            </a:pPr>
            <a:r>
              <a:rPr lang="en-US" sz="1600" kern="0" dirty="0" err="1">
                <a:solidFill>
                  <a:srgbClr val="FFFFFF"/>
                </a:solidFill>
                <a:latin typeface="Segoe UI" panose="020B0502040204020203" pitchFamily="34" charset="0"/>
                <a:cs typeface="Segoe UI" panose="020B0502040204020203" pitchFamily="34" charset="0"/>
              </a:rPr>
              <a:t>IdentityServer</a:t>
            </a:r>
            <a:endParaRPr lang="en-US" sz="1600" kern="0" dirty="0">
              <a:solidFill>
                <a:srgbClr val="FFFFFF"/>
              </a:solidFill>
              <a:latin typeface="Segoe UI" panose="020B0502040204020203" pitchFamily="34" charset="0"/>
              <a:cs typeface="Segoe UI" panose="020B0502040204020203" pitchFamily="34" charset="0"/>
            </a:endParaRPr>
          </a:p>
        </p:txBody>
      </p:sp>
      <p:sp>
        <p:nvSpPr>
          <p:cNvPr id="48" name="Rectangle 47"/>
          <p:cNvSpPr/>
          <p:nvPr/>
        </p:nvSpPr>
        <p:spPr>
          <a:xfrm>
            <a:off x="5198089" y="3176298"/>
            <a:ext cx="1221809" cy="400110"/>
          </a:xfrm>
          <a:prstGeom prst="rect">
            <a:avLst/>
          </a:prstGeom>
        </p:spPr>
        <p:txBody>
          <a:bodyPr wrap="none">
            <a:spAutoFit/>
          </a:bodyPr>
          <a:lstStyle/>
          <a:p>
            <a:pPr defTabSz="913841">
              <a:defRPr/>
            </a:pPr>
            <a:r>
              <a:rPr lang="en-US" sz="2000" kern="0" dirty="0">
                <a:solidFill>
                  <a:srgbClr val="FFFFFF"/>
                </a:solidFill>
                <a:latin typeface="Segoe UI" panose="020B0502040204020203" pitchFamily="34" charset="0"/>
                <a:cs typeface="Segoe UI" panose="020B0502040204020203" pitchFamily="34" charset="0"/>
              </a:rPr>
              <a:t>Umbraco</a:t>
            </a:r>
          </a:p>
        </p:txBody>
      </p:sp>
      <p:sp>
        <p:nvSpPr>
          <p:cNvPr id="57" name="Rectangle 56"/>
          <p:cNvSpPr/>
          <p:nvPr/>
        </p:nvSpPr>
        <p:spPr>
          <a:xfrm>
            <a:off x="8213016" y="2513282"/>
            <a:ext cx="498855"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WCF</a:t>
            </a:r>
          </a:p>
        </p:txBody>
      </p:sp>
      <p:sp>
        <p:nvSpPr>
          <p:cNvPr id="58" name="Rectangle 57"/>
          <p:cNvSpPr/>
          <p:nvPr/>
        </p:nvSpPr>
        <p:spPr>
          <a:xfrm>
            <a:off x="7551289" y="4508666"/>
            <a:ext cx="1247457" cy="276999"/>
          </a:xfrm>
          <a:prstGeom prst="rect">
            <a:avLst/>
          </a:prstGeom>
        </p:spPr>
        <p:txBody>
          <a:bodyPr wrap="none">
            <a:spAutoFit/>
          </a:bodyPr>
          <a:lstStyle/>
          <a:p>
            <a:pPr defTabSz="913841">
              <a:defRPr/>
            </a:pPr>
            <a:r>
              <a:rPr lang="en-US" sz="1200" kern="0" dirty="0" err="1">
                <a:solidFill>
                  <a:srgbClr val="FFFFFF"/>
                </a:solidFill>
                <a:latin typeface="Segoe UI" panose="020B0502040204020203" pitchFamily="34" charset="0"/>
                <a:cs typeface="Segoe UI" panose="020B0502040204020203" pitchFamily="34" charset="0"/>
              </a:rPr>
              <a:t>Xamarin.Mobile</a:t>
            </a:r>
            <a:endParaRPr lang="en-US" sz="1200" kern="0" dirty="0">
              <a:solidFill>
                <a:srgbClr val="FFFFFF"/>
              </a:solidFill>
              <a:latin typeface="Segoe UI" panose="020B0502040204020203" pitchFamily="34" charset="0"/>
              <a:cs typeface="Segoe UI" panose="020B0502040204020203" pitchFamily="34" charset="0"/>
            </a:endParaRPr>
          </a:p>
        </p:txBody>
      </p:sp>
      <p:sp>
        <p:nvSpPr>
          <p:cNvPr id="59" name="Rectangle 58"/>
          <p:cNvSpPr/>
          <p:nvPr/>
        </p:nvSpPr>
        <p:spPr>
          <a:xfrm>
            <a:off x="5971244" y="1548806"/>
            <a:ext cx="1266693" cy="584775"/>
          </a:xfrm>
          <a:prstGeom prst="rect">
            <a:avLst/>
          </a:prstGeom>
        </p:spPr>
        <p:txBody>
          <a:bodyPr wrap="none">
            <a:spAutoFit/>
          </a:bodyPr>
          <a:lstStyle/>
          <a:p>
            <a:pPr defTabSz="913841">
              <a:defRPr/>
            </a:pPr>
            <a:r>
              <a:rPr lang="en-US" sz="3200" kern="0" dirty="0">
                <a:solidFill>
                  <a:srgbClr val="FFFFFF"/>
                </a:solidFill>
                <a:latin typeface="Segoe UI" panose="020B0502040204020203" pitchFamily="34" charset="0"/>
                <a:cs typeface="Segoe UI" panose="020B0502040204020203" pitchFamily="34" charset="0"/>
              </a:rPr>
              <a:t>Mono</a:t>
            </a:r>
          </a:p>
        </p:txBody>
      </p:sp>
      <p:sp>
        <p:nvSpPr>
          <p:cNvPr id="60" name="Rectangle 59"/>
          <p:cNvSpPr/>
          <p:nvPr/>
        </p:nvSpPr>
        <p:spPr>
          <a:xfrm>
            <a:off x="9295745" y="4667271"/>
            <a:ext cx="2234907" cy="523220"/>
          </a:xfrm>
          <a:prstGeom prst="rect">
            <a:avLst/>
          </a:prstGeom>
        </p:spPr>
        <p:txBody>
          <a:bodyPr wrap="none">
            <a:spAutoFit/>
          </a:bodyPr>
          <a:lstStyle/>
          <a:p>
            <a:pPr defTabSz="913841">
              <a:defRPr/>
            </a:pPr>
            <a:r>
              <a:rPr lang="en-US" sz="2800" kern="0" dirty="0" err="1">
                <a:solidFill>
                  <a:srgbClr val="FFFFFF"/>
                </a:solidFill>
                <a:latin typeface="Segoe UI" panose="020B0502040204020203" pitchFamily="34" charset="0"/>
                <a:cs typeface="Segoe UI" panose="020B0502040204020203" pitchFamily="34" charset="0"/>
              </a:rPr>
              <a:t>Xamarin</a:t>
            </a:r>
            <a:r>
              <a:rPr lang="en-US" sz="2800" kern="0" dirty="0">
                <a:solidFill>
                  <a:srgbClr val="FFFFFF"/>
                </a:solidFill>
                <a:latin typeface="Segoe UI" panose="020B0502040204020203" pitchFamily="34" charset="0"/>
                <a:cs typeface="Segoe UI" panose="020B0502040204020203" pitchFamily="34" charset="0"/>
              </a:rPr>
              <a:t> SDK</a:t>
            </a:r>
          </a:p>
        </p:txBody>
      </p:sp>
      <p:sp>
        <p:nvSpPr>
          <p:cNvPr id="61" name="Rectangle 60"/>
          <p:cNvSpPr/>
          <p:nvPr/>
        </p:nvSpPr>
        <p:spPr>
          <a:xfrm>
            <a:off x="7967740" y="1966216"/>
            <a:ext cx="845103" cy="461665"/>
          </a:xfrm>
          <a:prstGeom prst="rect">
            <a:avLst/>
          </a:prstGeom>
        </p:spPr>
        <p:txBody>
          <a:bodyPr wrap="none">
            <a:spAutoFit/>
          </a:bodyPr>
          <a:lstStyle/>
          <a:p>
            <a:pPr defTabSz="913841">
              <a:defRPr/>
            </a:pPr>
            <a:r>
              <a:rPr lang="en-US" sz="2400" kern="0" dirty="0">
                <a:solidFill>
                  <a:srgbClr val="FFFFFF"/>
                </a:solidFill>
                <a:latin typeface="Segoe UI" panose="020B0502040204020203" pitchFamily="34" charset="0"/>
                <a:cs typeface="Segoe UI" panose="020B0502040204020203" pitchFamily="34" charset="0"/>
              </a:rPr>
              <a:t>Cake</a:t>
            </a:r>
          </a:p>
        </p:txBody>
      </p:sp>
      <p:sp>
        <p:nvSpPr>
          <p:cNvPr id="62" name="Rectangle 61"/>
          <p:cNvSpPr/>
          <p:nvPr/>
        </p:nvSpPr>
        <p:spPr>
          <a:xfrm>
            <a:off x="6081987" y="2136887"/>
            <a:ext cx="1600118" cy="523220"/>
          </a:xfrm>
          <a:prstGeom prst="rect">
            <a:avLst/>
          </a:prstGeom>
        </p:spPr>
        <p:txBody>
          <a:bodyPr wrap="none">
            <a:spAutoFit/>
          </a:bodyPr>
          <a:lstStyle/>
          <a:p>
            <a:pPr defTabSz="913841">
              <a:defRPr/>
            </a:pPr>
            <a:r>
              <a:rPr lang="en-US" sz="2800" kern="0" dirty="0">
                <a:solidFill>
                  <a:srgbClr val="FFFFFF"/>
                </a:solidFill>
                <a:latin typeface="Segoe UI" panose="020B0502040204020203" pitchFamily="34" charset="0"/>
                <a:cs typeface="Segoe UI" panose="020B0502040204020203" pitchFamily="34" charset="0"/>
              </a:rPr>
              <a:t>xUnit.net</a:t>
            </a:r>
          </a:p>
        </p:txBody>
      </p:sp>
      <p:sp>
        <p:nvSpPr>
          <p:cNvPr id="63" name="Rectangle 62"/>
          <p:cNvSpPr/>
          <p:nvPr/>
        </p:nvSpPr>
        <p:spPr>
          <a:xfrm>
            <a:off x="7021331" y="2502452"/>
            <a:ext cx="1178528" cy="523220"/>
          </a:xfrm>
          <a:prstGeom prst="rect">
            <a:avLst/>
          </a:prstGeom>
        </p:spPr>
        <p:txBody>
          <a:bodyPr wrap="none">
            <a:spAutoFit/>
          </a:bodyPr>
          <a:lstStyle/>
          <a:p>
            <a:pPr defTabSz="913841">
              <a:defRPr/>
            </a:pPr>
            <a:r>
              <a:rPr lang="en-US" sz="2800" kern="0" dirty="0">
                <a:solidFill>
                  <a:srgbClr val="FFFFFF"/>
                </a:solidFill>
                <a:latin typeface="Segoe UI" panose="020B0502040204020203" pitchFamily="34" charset="0"/>
                <a:cs typeface="Segoe UI" panose="020B0502040204020203" pitchFamily="34" charset="0"/>
              </a:rPr>
              <a:t>Nancy</a:t>
            </a:r>
          </a:p>
        </p:txBody>
      </p:sp>
      <p:sp>
        <p:nvSpPr>
          <p:cNvPr id="64" name="Rectangle 63"/>
          <p:cNvSpPr/>
          <p:nvPr/>
        </p:nvSpPr>
        <p:spPr>
          <a:xfrm>
            <a:off x="5589312" y="4227224"/>
            <a:ext cx="508473" cy="276999"/>
          </a:xfrm>
          <a:prstGeom prst="rect">
            <a:avLst/>
          </a:prstGeom>
        </p:spPr>
        <p:txBody>
          <a:bodyPr wrap="none">
            <a:spAutoFit/>
          </a:bodyPr>
          <a:lstStyle/>
          <a:p>
            <a:pPr defTabSz="913841">
              <a:defRPr/>
            </a:pPr>
            <a:r>
              <a:rPr lang="en-US" sz="1200" kern="0" dirty="0">
                <a:solidFill>
                  <a:srgbClr val="FFFFFF"/>
                </a:solidFill>
                <a:latin typeface="Segoe UI" panose="020B0502040204020203" pitchFamily="34" charset="0"/>
                <a:cs typeface="Segoe UI" panose="020B0502040204020203" pitchFamily="34" charset="0"/>
              </a:rPr>
              <a:t>Polly</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400" y="3032515"/>
            <a:ext cx="1386987" cy="1386987"/>
          </a:xfrm>
          <a:prstGeom prst="rect">
            <a:avLst/>
          </a:prstGeom>
        </p:spPr>
      </p:pic>
      <p:sp>
        <p:nvSpPr>
          <p:cNvPr id="2" name="Rectangle 1"/>
          <p:cNvSpPr/>
          <p:nvPr/>
        </p:nvSpPr>
        <p:spPr>
          <a:xfrm>
            <a:off x="679965" y="6527456"/>
            <a:ext cx="7710326" cy="261610"/>
          </a:xfrm>
          <a:prstGeom prst="rect">
            <a:avLst/>
          </a:prstGeom>
        </p:spPr>
        <p:txBody>
          <a:bodyPr wrap="square">
            <a:spAutoFit/>
          </a:bodyPr>
          <a:lstStyle/>
          <a:p>
            <a:r>
              <a:rPr lang="en-US" sz="1100" dirty="0">
                <a:solidFill>
                  <a:schemeClr val="bg1"/>
                </a:solidFill>
              </a:rPr>
              <a:t>http://www.infoworld.com/article/3149765/application-development/win-win-open-source-net-pays-off-for-devs.html</a:t>
            </a:r>
          </a:p>
        </p:txBody>
      </p:sp>
      <p:grpSp>
        <p:nvGrpSpPr>
          <p:cNvPr id="4" name="Group 3">
            <a:extLst>
              <a:ext uri="{FF2B5EF4-FFF2-40B4-BE49-F238E27FC236}">
                <a16:creationId xmlns:a16="http://schemas.microsoft.com/office/drawing/2014/main" id="{AB79C73C-0CB2-4D73-B602-8BB0718E852B}"/>
              </a:ext>
            </a:extLst>
          </p:cNvPr>
          <p:cNvGrpSpPr/>
          <p:nvPr/>
        </p:nvGrpSpPr>
        <p:grpSpPr>
          <a:xfrm>
            <a:off x="366141" y="1211287"/>
            <a:ext cx="4721616" cy="4882069"/>
            <a:chOff x="366141" y="1211287"/>
            <a:chExt cx="4721616" cy="4882069"/>
          </a:xfrm>
        </p:grpSpPr>
        <p:sp>
          <p:nvSpPr>
            <p:cNvPr id="3" name="Rectangle 2">
              <a:extLst>
                <a:ext uri="{FF2B5EF4-FFF2-40B4-BE49-F238E27FC236}">
                  <a16:creationId xmlns:a16="http://schemas.microsoft.com/office/drawing/2014/main" id="{99DE536D-4E32-48D9-87C4-67DC466C1F32}"/>
                </a:ext>
              </a:extLst>
            </p:cNvPr>
            <p:cNvSpPr/>
            <p:nvPr/>
          </p:nvSpPr>
          <p:spPr bwMode="auto">
            <a:xfrm>
              <a:off x="366141" y="1211287"/>
              <a:ext cx="4721616" cy="4882069"/>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89542">
                        <a:schemeClr val="tx2"/>
                      </a:gs>
                      <a:gs pos="46000">
                        <a:schemeClr val="tx2"/>
                      </a:gs>
                    </a:gsLst>
                    <a:lin ang="5400000" scaled="0"/>
                  </a:gradFill>
                </a:rPr>
                <a:t>Community PRs by month</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2598B97D-5C71-4A69-81E5-5E7362B889FD}"/>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Lst>
            </a:blip>
            <a:srcRect t="8609"/>
            <a:stretch/>
          </p:blipFill>
          <p:spPr>
            <a:xfrm>
              <a:off x="426648" y="1652436"/>
              <a:ext cx="4565831" cy="4329140"/>
            </a:xfrm>
            <a:prstGeom prst="rect">
              <a:avLst/>
            </a:prstGeom>
          </p:spPr>
        </p:pic>
      </p:grpSp>
    </p:spTree>
    <p:extLst>
      <p:ext uri="{BB962C8B-B14F-4D97-AF65-F5344CB8AC3E}">
        <p14:creationId xmlns:p14="http://schemas.microsoft.com/office/powerpoint/2010/main" val="354471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BEBA8EAE-BF5A-486C-A8C5-ECC9F3942E4B}">
                <a14:imgProps xmlns:a14="http://schemas.microsoft.com/office/drawing/2010/main">
                  <a14:imgLayer r:embed="rId4">
                    <a14:imgEffect>
                      <a14:backgroundRemoval t="2183" b="98690" l="2555" r="96168">
                        <a14:foregroundMark x1="30657" y1="78166" x2="23175" y2="92358"/>
                        <a14:foregroundMark x1="23175" y1="92358" x2="23175" y2="92358"/>
                        <a14:foregroundMark x1="96168" y1="52838" x2="71350" y2="67467"/>
                        <a14:foregroundMark x1="36679" y1="36463" x2="44891" y2="68559"/>
                        <a14:foregroundMark x1="43431" y1="34934" x2="43978" y2="55022"/>
                        <a14:foregroundMark x1="47628" y1="36900" x2="47993" y2="55022"/>
                        <a14:foregroundMark x1="57299" y1="41703" x2="58212" y2="52838"/>
                        <a14:foregroundMark x1="62956" y1="42358" x2="59854" y2="63974"/>
                        <a14:foregroundMark x1="58577" y1="37555" x2="47993" y2="68777"/>
                        <a14:foregroundMark x1="42883" y1="63537" x2="34489" y2="66812"/>
                        <a14:foregroundMark x1="20985" y1="16594" x2="2737" y2="8952"/>
                        <a14:foregroundMark x1="31934" y1="85153" x2="24088" y2="98908"/>
                        <a14:foregroundMark x1="21168" y1="17904" x2="9124" y2="2183"/>
                        <a14:foregroundMark x1="53285" y1="39738" x2="52555" y2="49127"/>
                      </a14:backgroundRemoval>
                    </a14:imgEffect>
                  </a14:imgLayer>
                </a14:imgProps>
              </a:ext>
            </a:extLst>
          </a:blip>
          <a:stretch>
            <a:fillRect/>
          </a:stretch>
        </p:blipFill>
        <p:spPr>
          <a:xfrm>
            <a:off x="9521247" y="2809265"/>
            <a:ext cx="1614242" cy="1349129"/>
          </a:xfrm>
          <a:prstGeom prst="rect">
            <a:avLst/>
          </a:prstGeom>
        </p:spPr>
      </p:pic>
      <p:sp>
        <p:nvSpPr>
          <p:cNvPr id="6" name="Rectangle 5"/>
          <p:cNvSpPr/>
          <p:nvPr/>
        </p:nvSpPr>
        <p:spPr>
          <a:xfrm>
            <a:off x="7938" y="3968"/>
            <a:ext cx="3885224" cy="69865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716">
              <a:defRPr/>
            </a:pPr>
            <a:endParaRPr lang="en-GB" sz="1834" kern="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1747838"/>
            <a:ext cx="3295650" cy="2509837"/>
          </a:xfrm>
        </p:spPr>
        <p:txBody>
          <a:bodyPr>
            <a:normAutofit/>
          </a:bodyPr>
          <a:lstStyle/>
          <a:p>
            <a:r>
              <a:rPr lang="en-US" sz="550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Technical Steering Group</a:t>
            </a:r>
            <a:endParaRPr lang="en-GB" sz="550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3102" y="406390"/>
            <a:ext cx="2590149" cy="942037"/>
          </a:xfrm>
          <a:prstGeom prst="rect">
            <a:avLst/>
          </a:prstGeom>
        </p:spPr>
      </p:pic>
      <p:pic>
        <p:nvPicPr>
          <p:cNvPr id="10" name="Picture 9"/>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06884" y="4575239"/>
            <a:ext cx="2489874" cy="906079"/>
          </a:xfrm>
          <a:prstGeom prst="rect">
            <a:avLst/>
          </a:prstGeom>
        </p:spPr>
      </p:pic>
      <p:pic>
        <p:nvPicPr>
          <p:cNvPr id="1028" name="Picture 4" descr="http://logok.org/wp-content/uploads/2014/07/Samsung-logo-2015-Nobg.png"/>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4214" t="38975" r="4216" b="38535"/>
          <a:stretch/>
        </p:blipFill>
        <p:spPr bwMode="auto">
          <a:xfrm>
            <a:off x="4154044" y="3147332"/>
            <a:ext cx="3693593" cy="6803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0"/>
          <a:stretch>
            <a:fillRect/>
          </a:stretch>
        </p:blipFill>
        <p:spPr>
          <a:xfrm>
            <a:off x="4010945" y="-70825"/>
            <a:ext cx="3920192" cy="3920192"/>
          </a:xfrm>
          <a:prstGeom prst="rect">
            <a:avLst/>
          </a:prstGeom>
        </p:spPr>
      </p:pic>
      <p:pic>
        <p:nvPicPr>
          <p:cNvPr id="12" name="MS logo whit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8679241" y="1430587"/>
            <a:ext cx="3323624" cy="711058"/>
          </a:xfrm>
          <a:prstGeom prst="rect">
            <a:avLst/>
          </a:prstGeom>
        </p:spPr>
      </p:pic>
      <p:grpSp>
        <p:nvGrpSpPr>
          <p:cNvPr id="13" name="Group 4"/>
          <p:cNvGrpSpPr>
            <a:grpSpLocks noChangeAspect="1"/>
          </p:cNvGrpSpPr>
          <p:nvPr/>
        </p:nvGrpSpPr>
        <p:grpSpPr bwMode="auto">
          <a:xfrm>
            <a:off x="8006911" y="4575239"/>
            <a:ext cx="3490505" cy="1152767"/>
            <a:chOff x="2834" y="1846"/>
            <a:chExt cx="2168" cy="716"/>
          </a:xfrm>
        </p:grpSpPr>
        <p:sp>
          <p:nvSpPr>
            <p:cNvPr id="14" name="Freeform 5"/>
            <p:cNvSpPr>
              <a:spLocks noEditPoints="1"/>
            </p:cNvSpPr>
            <p:nvPr/>
          </p:nvSpPr>
          <p:spPr bwMode="auto">
            <a:xfrm>
              <a:off x="3405" y="2044"/>
              <a:ext cx="357" cy="357"/>
            </a:xfrm>
            <a:custGeom>
              <a:avLst/>
              <a:gdLst>
                <a:gd name="T0" fmla="*/ 178 w 178"/>
                <a:gd name="T1" fmla="*/ 89 h 177"/>
                <a:gd name="T2" fmla="*/ 89 w 178"/>
                <a:gd name="T3" fmla="*/ 177 h 177"/>
                <a:gd name="T4" fmla="*/ 0 w 178"/>
                <a:gd name="T5" fmla="*/ 89 h 177"/>
                <a:gd name="T6" fmla="*/ 89 w 178"/>
                <a:gd name="T7" fmla="*/ 0 h 177"/>
                <a:gd name="T8" fmla="*/ 178 w 178"/>
                <a:gd name="T9" fmla="*/ 89 h 177"/>
                <a:gd name="T10" fmla="*/ 139 w 178"/>
                <a:gd name="T11" fmla="*/ 89 h 177"/>
                <a:gd name="T12" fmla="*/ 89 w 178"/>
                <a:gd name="T13" fmla="*/ 35 h 177"/>
                <a:gd name="T14" fmla="*/ 39 w 178"/>
                <a:gd name="T15" fmla="*/ 89 h 177"/>
                <a:gd name="T16" fmla="*/ 89 w 178"/>
                <a:gd name="T17" fmla="*/ 142 h 177"/>
                <a:gd name="T18" fmla="*/ 139 w 178"/>
                <a:gd name="T19"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7">
                  <a:moveTo>
                    <a:pt x="178" y="89"/>
                  </a:moveTo>
                  <a:cubicBezTo>
                    <a:pt x="178" y="140"/>
                    <a:pt x="138" y="177"/>
                    <a:pt x="89" y="177"/>
                  </a:cubicBezTo>
                  <a:cubicBezTo>
                    <a:pt x="40" y="177"/>
                    <a:pt x="0" y="140"/>
                    <a:pt x="0" y="89"/>
                  </a:cubicBezTo>
                  <a:cubicBezTo>
                    <a:pt x="0" y="37"/>
                    <a:pt x="40" y="0"/>
                    <a:pt x="89" y="0"/>
                  </a:cubicBezTo>
                  <a:cubicBezTo>
                    <a:pt x="138" y="0"/>
                    <a:pt x="178" y="37"/>
                    <a:pt x="178" y="89"/>
                  </a:cubicBezTo>
                  <a:close/>
                  <a:moveTo>
                    <a:pt x="139" y="89"/>
                  </a:moveTo>
                  <a:cubicBezTo>
                    <a:pt x="139" y="57"/>
                    <a:pt x="116" y="35"/>
                    <a:pt x="89" y="35"/>
                  </a:cubicBezTo>
                  <a:cubicBezTo>
                    <a:pt x="62" y="35"/>
                    <a:pt x="39" y="57"/>
                    <a:pt x="39" y="89"/>
                  </a:cubicBezTo>
                  <a:cubicBezTo>
                    <a:pt x="39" y="120"/>
                    <a:pt x="62" y="142"/>
                    <a:pt x="89" y="142"/>
                  </a:cubicBezTo>
                  <a:cubicBezTo>
                    <a:pt x="116" y="142"/>
                    <a:pt x="139" y="120"/>
                    <a:pt x="139"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sp>
          <p:nvSpPr>
            <p:cNvPr id="15" name="Freeform 6"/>
            <p:cNvSpPr>
              <a:spLocks noEditPoints="1"/>
            </p:cNvSpPr>
            <p:nvPr/>
          </p:nvSpPr>
          <p:spPr bwMode="auto">
            <a:xfrm>
              <a:off x="3790" y="2044"/>
              <a:ext cx="358" cy="357"/>
            </a:xfrm>
            <a:custGeom>
              <a:avLst/>
              <a:gdLst>
                <a:gd name="T0" fmla="*/ 178 w 178"/>
                <a:gd name="T1" fmla="*/ 89 h 177"/>
                <a:gd name="T2" fmla="*/ 89 w 178"/>
                <a:gd name="T3" fmla="*/ 177 h 177"/>
                <a:gd name="T4" fmla="*/ 0 w 178"/>
                <a:gd name="T5" fmla="*/ 89 h 177"/>
                <a:gd name="T6" fmla="*/ 89 w 178"/>
                <a:gd name="T7" fmla="*/ 0 h 177"/>
                <a:gd name="T8" fmla="*/ 178 w 178"/>
                <a:gd name="T9" fmla="*/ 89 h 177"/>
                <a:gd name="T10" fmla="*/ 139 w 178"/>
                <a:gd name="T11" fmla="*/ 89 h 177"/>
                <a:gd name="T12" fmla="*/ 89 w 178"/>
                <a:gd name="T13" fmla="*/ 35 h 177"/>
                <a:gd name="T14" fmla="*/ 39 w 178"/>
                <a:gd name="T15" fmla="*/ 89 h 177"/>
                <a:gd name="T16" fmla="*/ 89 w 178"/>
                <a:gd name="T17" fmla="*/ 142 h 177"/>
                <a:gd name="T18" fmla="*/ 139 w 178"/>
                <a:gd name="T19"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7">
                  <a:moveTo>
                    <a:pt x="178" y="89"/>
                  </a:moveTo>
                  <a:cubicBezTo>
                    <a:pt x="178" y="140"/>
                    <a:pt x="138" y="177"/>
                    <a:pt x="89" y="177"/>
                  </a:cubicBezTo>
                  <a:cubicBezTo>
                    <a:pt x="40" y="177"/>
                    <a:pt x="0" y="140"/>
                    <a:pt x="0" y="89"/>
                  </a:cubicBezTo>
                  <a:cubicBezTo>
                    <a:pt x="0" y="37"/>
                    <a:pt x="40" y="0"/>
                    <a:pt x="89" y="0"/>
                  </a:cubicBezTo>
                  <a:cubicBezTo>
                    <a:pt x="138" y="0"/>
                    <a:pt x="178" y="37"/>
                    <a:pt x="178" y="89"/>
                  </a:cubicBezTo>
                  <a:close/>
                  <a:moveTo>
                    <a:pt x="139" y="89"/>
                  </a:moveTo>
                  <a:cubicBezTo>
                    <a:pt x="139" y="57"/>
                    <a:pt x="116" y="35"/>
                    <a:pt x="89" y="35"/>
                  </a:cubicBezTo>
                  <a:cubicBezTo>
                    <a:pt x="62" y="35"/>
                    <a:pt x="39" y="57"/>
                    <a:pt x="39" y="89"/>
                  </a:cubicBezTo>
                  <a:cubicBezTo>
                    <a:pt x="39" y="120"/>
                    <a:pt x="62" y="142"/>
                    <a:pt x="89" y="142"/>
                  </a:cubicBezTo>
                  <a:cubicBezTo>
                    <a:pt x="116" y="142"/>
                    <a:pt x="139" y="120"/>
                    <a:pt x="139"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sp>
          <p:nvSpPr>
            <p:cNvPr id="16" name="Freeform 7"/>
            <p:cNvSpPr>
              <a:spLocks noEditPoints="1"/>
            </p:cNvSpPr>
            <p:nvPr/>
          </p:nvSpPr>
          <p:spPr bwMode="auto">
            <a:xfrm>
              <a:off x="4176" y="2044"/>
              <a:ext cx="342" cy="518"/>
            </a:xfrm>
            <a:custGeom>
              <a:avLst/>
              <a:gdLst>
                <a:gd name="T0" fmla="*/ 170 w 170"/>
                <a:gd name="T1" fmla="*/ 5 h 257"/>
                <a:gd name="T2" fmla="*/ 170 w 170"/>
                <a:gd name="T3" fmla="*/ 165 h 257"/>
                <a:gd name="T4" fmla="*/ 86 w 170"/>
                <a:gd name="T5" fmla="*/ 257 h 257"/>
                <a:gd name="T6" fmla="*/ 7 w 170"/>
                <a:gd name="T7" fmla="*/ 205 h 257"/>
                <a:gd name="T8" fmla="*/ 41 w 170"/>
                <a:gd name="T9" fmla="*/ 191 h 257"/>
                <a:gd name="T10" fmla="*/ 86 w 170"/>
                <a:gd name="T11" fmla="*/ 222 h 257"/>
                <a:gd name="T12" fmla="*/ 133 w 170"/>
                <a:gd name="T13" fmla="*/ 170 h 257"/>
                <a:gd name="T14" fmla="*/ 133 w 170"/>
                <a:gd name="T15" fmla="*/ 157 h 257"/>
                <a:gd name="T16" fmla="*/ 132 w 170"/>
                <a:gd name="T17" fmla="*/ 157 h 257"/>
                <a:gd name="T18" fmla="*/ 85 w 170"/>
                <a:gd name="T19" fmla="*/ 177 h 257"/>
                <a:gd name="T20" fmla="*/ 0 w 170"/>
                <a:gd name="T21" fmla="*/ 89 h 257"/>
                <a:gd name="T22" fmla="*/ 85 w 170"/>
                <a:gd name="T23" fmla="*/ 0 h 257"/>
                <a:gd name="T24" fmla="*/ 132 w 170"/>
                <a:gd name="T25" fmla="*/ 20 h 257"/>
                <a:gd name="T26" fmla="*/ 133 w 170"/>
                <a:gd name="T27" fmla="*/ 20 h 257"/>
                <a:gd name="T28" fmla="*/ 133 w 170"/>
                <a:gd name="T29" fmla="*/ 5 h 257"/>
                <a:gd name="T30" fmla="*/ 170 w 170"/>
                <a:gd name="T31" fmla="*/ 5 h 257"/>
                <a:gd name="T32" fmla="*/ 136 w 170"/>
                <a:gd name="T33" fmla="*/ 89 h 257"/>
                <a:gd name="T34" fmla="*/ 88 w 170"/>
                <a:gd name="T35" fmla="*/ 35 h 257"/>
                <a:gd name="T36" fmla="*/ 39 w 170"/>
                <a:gd name="T37" fmla="*/ 89 h 257"/>
                <a:gd name="T38" fmla="*/ 88 w 170"/>
                <a:gd name="T39" fmla="*/ 142 h 257"/>
                <a:gd name="T40" fmla="*/ 136 w 170"/>
                <a:gd name="T41" fmla="*/ 8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57">
                  <a:moveTo>
                    <a:pt x="170" y="5"/>
                  </a:moveTo>
                  <a:cubicBezTo>
                    <a:pt x="170" y="165"/>
                    <a:pt x="170" y="165"/>
                    <a:pt x="170" y="165"/>
                  </a:cubicBezTo>
                  <a:cubicBezTo>
                    <a:pt x="170" y="230"/>
                    <a:pt x="131" y="257"/>
                    <a:pt x="86" y="257"/>
                  </a:cubicBezTo>
                  <a:cubicBezTo>
                    <a:pt x="43" y="257"/>
                    <a:pt x="17" y="228"/>
                    <a:pt x="7" y="205"/>
                  </a:cubicBezTo>
                  <a:cubicBezTo>
                    <a:pt x="41" y="191"/>
                    <a:pt x="41" y="191"/>
                    <a:pt x="41" y="191"/>
                  </a:cubicBezTo>
                  <a:cubicBezTo>
                    <a:pt x="47" y="205"/>
                    <a:pt x="62" y="222"/>
                    <a:pt x="86" y="222"/>
                  </a:cubicBezTo>
                  <a:cubicBezTo>
                    <a:pt x="115" y="222"/>
                    <a:pt x="133" y="204"/>
                    <a:pt x="133" y="170"/>
                  </a:cubicBezTo>
                  <a:cubicBezTo>
                    <a:pt x="133" y="157"/>
                    <a:pt x="133" y="157"/>
                    <a:pt x="133" y="157"/>
                  </a:cubicBezTo>
                  <a:cubicBezTo>
                    <a:pt x="132" y="157"/>
                    <a:pt x="132" y="157"/>
                    <a:pt x="132" y="157"/>
                  </a:cubicBezTo>
                  <a:cubicBezTo>
                    <a:pt x="123" y="168"/>
                    <a:pt x="106" y="177"/>
                    <a:pt x="85" y="177"/>
                  </a:cubicBezTo>
                  <a:cubicBezTo>
                    <a:pt x="41" y="177"/>
                    <a:pt x="0" y="139"/>
                    <a:pt x="0" y="89"/>
                  </a:cubicBezTo>
                  <a:cubicBezTo>
                    <a:pt x="0" y="39"/>
                    <a:pt x="41" y="0"/>
                    <a:pt x="85" y="0"/>
                  </a:cubicBezTo>
                  <a:cubicBezTo>
                    <a:pt x="106" y="0"/>
                    <a:pt x="123" y="9"/>
                    <a:pt x="132" y="20"/>
                  </a:cubicBezTo>
                  <a:cubicBezTo>
                    <a:pt x="133" y="20"/>
                    <a:pt x="133" y="20"/>
                    <a:pt x="133" y="20"/>
                  </a:cubicBezTo>
                  <a:cubicBezTo>
                    <a:pt x="133" y="5"/>
                    <a:pt x="133" y="5"/>
                    <a:pt x="133" y="5"/>
                  </a:cubicBezTo>
                  <a:cubicBezTo>
                    <a:pt x="170" y="5"/>
                    <a:pt x="170" y="5"/>
                    <a:pt x="170" y="5"/>
                  </a:cubicBezTo>
                  <a:close/>
                  <a:moveTo>
                    <a:pt x="136" y="89"/>
                  </a:moveTo>
                  <a:cubicBezTo>
                    <a:pt x="136" y="58"/>
                    <a:pt x="115" y="35"/>
                    <a:pt x="88" y="35"/>
                  </a:cubicBezTo>
                  <a:cubicBezTo>
                    <a:pt x="62" y="35"/>
                    <a:pt x="39" y="58"/>
                    <a:pt x="39" y="89"/>
                  </a:cubicBezTo>
                  <a:cubicBezTo>
                    <a:pt x="39" y="120"/>
                    <a:pt x="62" y="142"/>
                    <a:pt x="88" y="142"/>
                  </a:cubicBezTo>
                  <a:cubicBezTo>
                    <a:pt x="115" y="142"/>
                    <a:pt x="136" y="120"/>
                    <a:pt x="136"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sp>
          <p:nvSpPr>
            <p:cNvPr id="17" name="Rectangle 8"/>
            <p:cNvSpPr>
              <a:spLocks noChangeArrowheads="1"/>
            </p:cNvSpPr>
            <p:nvPr/>
          </p:nvSpPr>
          <p:spPr bwMode="auto">
            <a:xfrm>
              <a:off x="4564" y="1866"/>
              <a:ext cx="76" cy="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sp>
          <p:nvSpPr>
            <p:cNvPr id="18" name="Freeform 9"/>
            <p:cNvSpPr>
              <a:spLocks noEditPoints="1"/>
            </p:cNvSpPr>
            <p:nvPr/>
          </p:nvSpPr>
          <p:spPr bwMode="auto">
            <a:xfrm>
              <a:off x="4672" y="2044"/>
              <a:ext cx="330" cy="357"/>
            </a:xfrm>
            <a:custGeom>
              <a:avLst/>
              <a:gdLst>
                <a:gd name="T0" fmla="*/ 132 w 164"/>
                <a:gd name="T1" fmla="*/ 118 h 177"/>
                <a:gd name="T2" fmla="*/ 162 w 164"/>
                <a:gd name="T3" fmla="*/ 138 h 177"/>
                <a:gd name="T4" fmla="*/ 88 w 164"/>
                <a:gd name="T5" fmla="*/ 177 h 177"/>
                <a:gd name="T6" fmla="*/ 0 w 164"/>
                <a:gd name="T7" fmla="*/ 89 h 177"/>
                <a:gd name="T8" fmla="*/ 84 w 164"/>
                <a:gd name="T9" fmla="*/ 0 h 177"/>
                <a:gd name="T10" fmla="*/ 160 w 164"/>
                <a:gd name="T11" fmla="*/ 56 h 177"/>
                <a:gd name="T12" fmla="*/ 164 w 164"/>
                <a:gd name="T13" fmla="*/ 66 h 177"/>
                <a:gd name="T14" fmla="*/ 45 w 164"/>
                <a:gd name="T15" fmla="*/ 116 h 177"/>
                <a:gd name="T16" fmla="*/ 88 w 164"/>
                <a:gd name="T17" fmla="*/ 142 h 177"/>
                <a:gd name="T18" fmla="*/ 132 w 164"/>
                <a:gd name="T19" fmla="*/ 118 h 177"/>
                <a:gd name="T20" fmla="*/ 39 w 164"/>
                <a:gd name="T21" fmla="*/ 86 h 177"/>
                <a:gd name="T22" fmla="*/ 118 w 164"/>
                <a:gd name="T23" fmla="*/ 53 h 177"/>
                <a:gd name="T24" fmla="*/ 85 w 164"/>
                <a:gd name="T25" fmla="*/ 34 h 177"/>
                <a:gd name="T26" fmla="*/ 39 w 164"/>
                <a:gd name="T27" fmla="*/ 8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77">
                  <a:moveTo>
                    <a:pt x="132" y="118"/>
                  </a:moveTo>
                  <a:cubicBezTo>
                    <a:pt x="162" y="138"/>
                    <a:pt x="162" y="138"/>
                    <a:pt x="162" y="138"/>
                  </a:cubicBezTo>
                  <a:cubicBezTo>
                    <a:pt x="153" y="153"/>
                    <a:pt x="129" y="177"/>
                    <a:pt x="88" y="177"/>
                  </a:cubicBezTo>
                  <a:cubicBezTo>
                    <a:pt x="38" y="177"/>
                    <a:pt x="0" y="138"/>
                    <a:pt x="0" y="89"/>
                  </a:cubicBezTo>
                  <a:cubicBezTo>
                    <a:pt x="0" y="36"/>
                    <a:pt x="38" y="0"/>
                    <a:pt x="84" y="0"/>
                  </a:cubicBezTo>
                  <a:cubicBezTo>
                    <a:pt x="130" y="0"/>
                    <a:pt x="153" y="37"/>
                    <a:pt x="160" y="56"/>
                  </a:cubicBezTo>
                  <a:cubicBezTo>
                    <a:pt x="164" y="66"/>
                    <a:pt x="164" y="66"/>
                    <a:pt x="164" y="66"/>
                  </a:cubicBezTo>
                  <a:cubicBezTo>
                    <a:pt x="45" y="116"/>
                    <a:pt x="45" y="116"/>
                    <a:pt x="45" y="116"/>
                  </a:cubicBezTo>
                  <a:cubicBezTo>
                    <a:pt x="54" y="133"/>
                    <a:pt x="69" y="142"/>
                    <a:pt x="88" y="142"/>
                  </a:cubicBezTo>
                  <a:cubicBezTo>
                    <a:pt x="108" y="142"/>
                    <a:pt x="122" y="133"/>
                    <a:pt x="132" y="118"/>
                  </a:cubicBezTo>
                  <a:close/>
                  <a:moveTo>
                    <a:pt x="39" y="86"/>
                  </a:moveTo>
                  <a:cubicBezTo>
                    <a:pt x="118" y="53"/>
                    <a:pt x="118" y="53"/>
                    <a:pt x="118" y="53"/>
                  </a:cubicBezTo>
                  <a:cubicBezTo>
                    <a:pt x="114" y="42"/>
                    <a:pt x="101" y="34"/>
                    <a:pt x="85" y="34"/>
                  </a:cubicBezTo>
                  <a:cubicBezTo>
                    <a:pt x="66" y="34"/>
                    <a:pt x="38" y="52"/>
                    <a:pt x="39"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sp>
          <p:nvSpPr>
            <p:cNvPr id="19" name="Freeform 10"/>
            <p:cNvSpPr>
              <a:spLocks/>
            </p:cNvSpPr>
            <p:nvPr/>
          </p:nvSpPr>
          <p:spPr bwMode="auto">
            <a:xfrm>
              <a:off x="2834" y="1846"/>
              <a:ext cx="541" cy="555"/>
            </a:xfrm>
            <a:custGeom>
              <a:avLst/>
              <a:gdLst>
                <a:gd name="T0" fmla="*/ 140 w 269"/>
                <a:gd name="T1" fmla="*/ 164 h 275"/>
                <a:gd name="T2" fmla="*/ 140 w 269"/>
                <a:gd name="T3" fmla="*/ 126 h 275"/>
                <a:gd name="T4" fmla="*/ 267 w 269"/>
                <a:gd name="T5" fmla="*/ 126 h 275"/>
                <a:gd name="T6" fmla="*/ 269 w 269"/>
                <a:gd name="T7" fmla="*/ 149 h 275"/>
                <a:gd name="T8" fmla="*/ 236 w 269"/>
                <a:gd name="T9" fmla="*/ 237 h 275"/>
                <a:gd name="T10" fmla="*/ 140 w 269"/>
                <a:gd name="T11" fmla="*/ 275 h 275"/>
                <a:gd name="T12" fmla="*/ 0 w 269"/>
                <a:gd name="T13" fmla="*/ 138 h 275"/>
                <a:gd name="T14" fmla="*/ 140 w 269"/>
                <a:gd name="T15" fmla="*/ 0 h 275"/>
                <a:gd name="T16" fmla="*/ 235 w 269"/>
                <a:gd name="T17" fmla="*/ 38 h 275"/>
                <a:gd name="T18" fmla="*/ 208 w 269"/>
                <a:gd name="T19" fmla="*/ 64 h 275"/>
                <a:gd name="T20" fmla="*/ 140 w 269"/>
                <a:gd name="T21" fmla="*/ 38 h 275"/>
                <a:gd name="T22" fmla="*/ 41 w 269"/>
                <a:gd name="T23" fmla="*/ 138 h 275"/>
                <a:gd name="T24" fmla="*/ 140 w 269"/>
                <a:gd name="T25" fmla="*/ 238 h 275"/>
                <a:gd name="T26" fmla="*/ 210 w 269"/>
                <a:gd name="T27" fmla="*/ 210 h 275"/>
                <a:gd name="T28" fmla="*/ 230 w 269"/>
                <a:gd name="T29" fmla="*/ 164 h 275"/>
                <a:gd name="T30" fmla="*/ 140 w 269"/>
                <a:gd name="T31" fmla="*/ 16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9" h="275">
                  <a:moveTo>
                    <a:pt x="140" y="164"/>
                  </a:moveTo>
                  <a:cubicBezTo>
                    <a:pt x="140" y="126"/>
                    <a:pt x="140" y="126"/>
                    <a:pt x="140" y="126"/>
                  </a:cubicBezTo>
                  <a:cubicBezTo>
                    <a:pt x="267" y="126"/>
                    <a:pt x="267" y="126"/>
                    <a:pt x="267" y="126"/>
                  </a:cubicBezTo>
                  <a:cubicBezTo>
                    <a:pt x="268" y="133"/>
                    <a:pt x="269" y="140"/>
                    <a:pt x="269" y="149"/>
                  </a:cubicBezTo>
                  <a:cubicBezTo>
                    <a:pt x="269" y="177"/>
                    <a:pt x="261" y="212"/>
                    <a:pt x="236" y="237"/>
                  </a:cubicBezTo>
                  <a:cubicBezTo>
                    <a:pt x="212" y="262"/>
                    <a:pt x="181" y="275"/>
                    <a:pt x="140" y="275"/>
                  </a:cubicBezTo>
                  <a:cubicBezTo>
                    <a:pt x="64" y="275"/>
                    <a:pt x="0" y="214"/>
                    <a:pt x="0" y="138"/>
                  </a:cubicBezTo>
                  <a:cubicBezTo>
                    <a:pt x="0" y="62"/>
                    <a:pt x="64" y="0"/>
                    <a:pt x="140" y="0"/>
                  </a:cubicBezTo>
                  <a:cubicBezTo>
                    <a:pt x="182" y="0"/>
                    <a:pt x="212" y="16"/>
                    <a:pt x="235" y="38"/>
                  </a:cubicBezTo>
                  <a:cubicBezTo>
                    <a:pt x="208" y="64"/>
                    <a:pt x="208" y="64"/>
                    <a:pt x="208" y="64"/>
                  </a:cubicBezTo>
                  <a:cubicBezTo>
                    <a:pt x="192" y="49"/>
                    <a:pt x="170" y="38"/>
                    <a:pt x="140" y="38"/>
                  </a:cubicBezTo>
                  <a:cubicBezTo>
                    <a:pt x="85" y="38"/>
                    <a:pt x="41" y="82"/>
                    <a:pt x="41" y="138"/>
                  </a:cubicBezTo>
                  <a:cubicBezTo>
                    <a:pt x="41" y="193"/>
                    <a:pt x="85" y="238"/>
                    <a:pt x="140" y="238"/>
                  </a:cubicBezTo>
                  <a:cubicBezTo>
                    <a:pt x="176" y="238"/>
                    <a:pt x="197" y="223"/>
                    <a:pt x="210" y="210"/>
                  </a:cubicBezTo>
                  <a:cubicBezTo>
                    <a:pt x="220" y="200"/>
                    <a:pt x="227" y="184"/>
                    <a:pt x="230" y="164"/>
                  </a:cubicBezTo>
                  <a:lnTo>
                    <a:pt x="140" y="1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6" tIns="45668" rIns="91336" bIns="45668" numCol="1" anchor="t" anchorCtr="0" compatLnSpc="1">
              <a:prstTxWarp prst="textNoShape">
                <a:avLst/>
              </a:prstTxWarp>
            </a:bodyPr>
            <a:lstStyle/>
            <a:p>
              <a:pPr defTabSz="931716">
                <a:defRPr/>
              </a:pPr>
              <a:endParaRPr lang="en-US" sz="1798"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25725845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a:solidFill>
            <a:schemeClr val="bg1"/>
          </a:solidFill>
        </p:spPr>
        <p:txBody>
          <a:bodyPr/>
          <a:lstStyle/>
          <a:p>
            <a:r>
              <a:rPr lang="en-US" sz="8159" dirty="0">
                <a:solidFill>
                  <a:schemeClr val="tx2"/>
                </a:solidFill>
              </a:rPr>
              <a:t>What is .NET?</a:t>
            </a:r>
          </a:p>
        </p:txBody>
      </p:sp>
      <p:sp>
        <p:nvSpPr>
          <p:cNvPr id="3" name="Footer Placeholder 2"/>
          <p:cNvSpPr>
            <a:spLocks noGrp="1"/>
          </p:cNvSpPr>
          <p:nvPr>
            <p:ph type="ftr" sz="quarter" idx="14"/>
          </p:nvPr>
        </p:nvSpPr>
        <p:spPr>
          <a:xfrm>
            <a:off x="457200" y="6565901"/>
            <a:ext cx="3937000" cy="223165"/>
          </a:xfrm>
        </p:spPr>
        <p:txBody>
          <a:bodyPr/>
          <a:lstStyle/>
          <a:p>
            <a:r>
              <a:rPr lang="en-US" dirty="0">
                <a:solidFill>
                  <a:srgbClr val="505050"/>
                </a:solidFill>
              </a:rPr>
              <a:t> </a:t>
            </a:r>
          </a:p>
        </p:txBody>
      </p:sp>
    </p:spTree>
    <p:extLst>
      <p:ext uri="{BB962C8B-B14F-4D97-AF65-F5344CB8AC3E}">
        <p14:creationId xmlns:p14="http://schemas.microsoft.com/office/powerpoint/2010/main" val="111621520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 A unified platform</a:t>
            </a:r>
          </a:p>
        </p:txBody>
      </p:sp>
      <p:sp>
        <p:nvSpPr>
          <p:cNvPr id="69" name="TextBox 68"/>
          <p:cNvSpPr txBox="1"/>
          <p:nvPr/>
        </p:nvSpPr>
        <p:spPr>
          <a:xfrm>
            <a:off x="731832" y="4890043"/>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600825"/>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600825"/>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600825"/>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4865855"/>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grpSp>
        <p:nvGrpSpPr>
          <p:cNvPr id="103" name="Group 102"/>
          <p:cNvGrpSpPr/>
          <p:nvPr/>
        </p:nvGrpSpPr>
        <p:grpSpPr>
          <a:xfrm>
            <a:off x="9828451" y="1120565"/>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5" name="Group 104"/>
          <p:cNvGrpSpPr/>
          <p:nvPr/>
        </p:nvGrpSpPr>
        <p:grpSpPr>
          <a:xfrm>
            <a:off x="10145771" y="3925808"/>
            <a:ext cx="1375928" cy="930403"/>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6766015" y="1120565"/>
            <a:ext cx="2971379" cy="2377103"/>
            <a:chOff x="7132627" y="1211287"/>
            <a:chExt cx="2971800" cy="2377440"/>
          </a:xfrm>
        </p:grpSpPr>
        <p:grpSp>
          <p:nvGrpSpPr>
            <p:cNvPr id="55" name="Group 54"/>
            <p:cNvGrpSpPr/>
            <p:nvPr/>
          </p:nvGrpSpPr>
          <p:grpSpPr>
            <a:xfrm>
              <a:off x="7132627" y="1211287"/>
              <a:ext cx="2971800" cy="2377440"/>
              <a:chOff x="7489548" y="1582078"/>
              <a:chExt cx="2917390" cy="2331366"/>
            </a:xfrm>
            <a:solidFill>
              <a:srgbClr val="FF8C00"/>
            </a:solidFill>
          </p:grpSpPr>
          <p:sp>
            <p:nvSpPr>
              <p:cNvPr id="60" name="Rectangle 5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61" name="TextBox 60"/>
              <p:cNvSpPr txBox="1"/>
              <p:nvPr/>
            </p:nvSpPr>
            <p:spPr>
              <a:xfrm>
                <a:off x="7489548" y="1582078"/>
                <a:ext cx="2917390" cy="627676"/>
              </a:xfrm>
              <a:prstGeom prst="rect">
                <a:avLst/>
              </a:prstGeom>
              <a:solidFill>
                <a:srgbClr val="FF8C00">
                  <a:lumMod val="75000"/>
                </a:srgb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XAMARIN</a:t>
                </a:r>
              </a:p>
            </p:txBody>
          </p:sp>
        </p:grpSp>
        <p:grpSp>
          <p:nvGrpSpPr>
            <p:cNvPr id="56" name="Group 55"/>
            <p:cNvGrpSpPr/>
            <p:nvPr/>
          </p:nvGrpSpPr>
          <p:grpSpPr>
            <a:xfrm>
              <a:off x="7223760" y="2102819"/>
              <a:ext cx="2788920" cy="1234440"/>
              <a:chOff x="7223760" y="2102819"/>
              <a:chExt cx="2788920" cy="1234440"/>
            </a:xfrm>
          </p:grpSpPr>
          <p:sp>
            <p:nvSpPr>
              <p:cNvPr id="57" name="TextBox 56"/>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58" name="TextBox 57"/>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59" name="TextBox 58"/>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sp>
        <p:nvSpPr>
          <p:cNvPr id="62" name="TextBox 61"/>
          <p:cNvSpPr txBox="1"/>
          <p:nvPr/>
        </p:nvSpPr>
        <p:spPr>
          <a:xfrm>
            <a:off x="731896" y="3543357"/>
            <a:ext cx="9005562" cy="1322497"/>
          </a:xfrm>
          <a:prstGeom prst="rect">
            <a:avLst/>
          </a:prstGeom>
          <a:solidFill>
            <a:srgbClr val="68217A"/>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latin typeface="Segoe UI"/>
              </a:rPr>
              <a:t>.NET STANDARD LIBRARY</a:t>
            </a:r>
          </a:p>
        </p:txBody>
      </p:sp>
      <p:grpSp>
        <p:nvGrpSpPr>
          <p:cNvPr id="63" name="Group 62"/>
          <p:cNvGrpSpPr/>
          <p:nvPr/>
        </p:nvGrpSpPr>
        <p:grpSpPr>
          <a:xfrm>
            <a:off x="731897" y="1120564"/>
            <a:ext cx="2971379" cy="2377103"/>
            <a:chOff x="1097653" y="1211286"/>
            <a:chExt cx="2971800" cy="2377440"/>
          </a:xfrm>
        </p:grpSpPr>
        <p:grpSp>
          <p:nvGrpSpPr>
            <p:cNvPr id="64" name="Group 63"/>
            <p:cNvGrpSpPr/>
            <p:nvPr/>
          </p:nvGrpSpPr>
          <p:grpSpPr>
            <a:xfrm>
              <a:off x="1097653" y="1211286"/>
              <a:ext cx="2971800" cy="2377440"/>
              <a:chOff x="1719261" y="1582078"/>
              <a:chExt cx="2869373" cy="2331367"/>
            </a:xfrm>
          </p:grpSpPr>
          <p:sp>
            <p:nvSpPr>
              <p:cNvPr id="75" name="Rectangle 74"/>
              <p:cNvSpPr/>
              <p:nvPr/>
            </p:nvSpPr>
            <p:spPr bwMode="auto">
              <a:xfrm>
                <a:off x="1719261" y="1582078"/>
                <a:ext cx="2869373" cy="2331367"/>
              </a:xfrm>
              <a:prstGeom prst="rect">
                <a:avLst/>
              </a:prstGeom>
              <a:solidFill>
                <a:srgbClr val="107C10"/>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76" name="TextBox 75"/>
              <p:cNvSpPr txBox="1"/>
              <p:nvPr/>
            </p:nvSpPr>
            <p:spPr>
              <a:xfrm>
                <a:off x="1719261" y="1582078"/>
                <a:ext cx="2869373" cy="627676"/>
              </a:xfrm>
              <a:prstGeom prst="rect">
                <a:avLst/>
              </a:prstGeom>
              <a:solidFill>
                <a:srgbClr val="107C10">
                  <a:lumMod val="75000"/>
                </a:srgbClr>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65" name="Group 64"/>
            <p:cNvGrpSpPr/>
            <p:nvPr/>
          </p:nvGrpSpPr>
          <p:grpSpPr>
            <a:xfrm>
              <a:off x="1188720" y="2102819"/>
              <a:ext cx="2788920" cy="1234440"/>
              <a:chOff x="1188720" y="2356171"/>
              <a:chExt cx="2788920" cy="1234440"/>
            </a:xfrm>
          </p:grpSpPr>
          <p:sp>
            <p:nvSpPr>
              <p:cNvPr id="66" name="TextBox 65"/>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67" name="Group 66"/>
              <p:cNvGrpSpPr/>
              <p:nvPr/>
            </p:nvGrpSpPr>
            <p:grpSpPr>
              <a:xfrm>
                <a:off x="1188720" y="2356171"/>
                <a:ext cx="2788920" cy="594360"/>
                <a:chOff x="1645920" y="2384389"/>
                <a:chExt cx="2417064" cy="594360"/>
              </a:xfrm>
            </p:grpSpPr>
            <p:sp>
              <p:nvSpPr>
                <p:cNvPr id="68" name="TextBox 67"/>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74" name="TextBox 73"/>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77" name="Group 76"/>
          <p:cNvGrpSpPr/>
          <p:nvPr/>
        </p:nvGrpSpPr>
        <p:grpSpPr>
          <a:xfrm>
            <a:off x="3748955" y="1120564"/>
            <a:ext cx="2971379" cy="2377103"/>
            <a:chOff x="4115140" y="1211286"/>
            <a:chExt cx="2971800" cy="2377440"/>
          </a:xfrm>
        </p:grpSpPr>
        <p:grpSp>
          <p:nvGrpSpPr>
            <p:cNvPr id="78" name="Group 77"/>
            <p:cNvGrpSpPr/>
            <p:nvPr/>
          </p:nvGrpSpPr>
          <p:grpSpPr>
            <a:xfrm>
              <a:off x="4115140" y="1211286"/>
              <a:ext cx="2971800" cy="2377440"/>
              <a:chOff x="4604403" y="1582077"/>
              <a:chExt cx="3013825" cy="2331366"/>
            </a:xfrm>
          </p:grpSpPr>
          <p:sp>
            <p:nvSpPr>
              <p:cNvPr id="84" name="Rectangle 83"/>
              <p:cNvSpPr/>
              <p:nvPr/>
            </p:nvSpPr>
            <p:spPr bwMode="auto">
              <a:xfrm>
                <a:off x="4604403" y="1582077"/>
                <a:ext cx="3013825" cy="2331366"/>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85" name="TextBox 84"/>
              <p:cNvSpPr txBox="1"/>
              <p:nvPr/>
            </p:nvSpPr>
            <p:spPr>
              <a:xfrm>
                <a:off x="4604403" y="1582077"/>
                <a:ext cx="3013825" cy="627676"/>
              </a:xfrm>
              <a:prstGeom prst="rect">
                <a:avLst/>
              </a:prstGeom>
              <a:solidFill>
                <a:srgbClr val="0078D7">
                  <a:lumMod val="75000"/>
                </a:srgb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.NET CORE</a:t>
                </a:r>
              </a:p>
            </p:txBody>
          </p:sp>
        </p:grpSp>
        <p:grpSp>
          <p:nvGrpSpPr>
            <p:cNvPr id="79" name="Group 78"/>
            <p:cNvGrpSpPr/>
            <p:nvPr/>
          </p:nvGrpSpPr>
          <p:grpSpPr>
            <a:xfrm>
              <a:off x="4206240" y="2102819"/>
              <a:ext cx="2788920" cy="1234440"/>
              <a:chOff x="4206240" y="2102819"/>
              <a:chExt cx="2788920" cy="1234440"/>
            </a:xfrm>
          </p:grpSpPr>
          <p:sp>
            <p:nvSpPr>
              <p:cNvPr id="81" name="TextBox 80"/>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83" name="TextBox 82"/>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
        <p:nvSpPr>
          <p:cNvPr id="86" name="TextBox 85"/>
          <p:cNvSpPr txBox="1"/>
          <p:nvPr/>
        </p:nvSpPr>
        <p:spPr>
          <a:xfrm>
            <a:off x="9967236" y="5692513"/>
            <a:ext cx="1851669" cy="719257"/>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4736" y="5321413"/>
            <a:ext cx="433504" cy="433504"/>
          </a:xfrm>
          <a:prstGeom prst="rect">
            <a:avLst/>
          </a:prstGeom>
        </p:spPr>
      </p:pic>
      <p:grpSp>
        <p:nvGrpSpPr>
          <p:cNvPr id="47" name="Group 46"/>
          <p:cNvGrpSpPr/>
          <p:nvPr/>
        </p:nvGrpSpPr>
        <p:grpSpPr>
          <a:xfrm>
            <a:off x="10181541" y="1941867"/>
            <a:ext cx="1291513" cy="985470"/>
            <a:chOff x="9978881" y="2155803"/>
            <a:chExt cx="1291513" cy="985470"/>
          </a:xfrm>
        </p:grpSpPr>
        <p:sp>
          <p:nvSpPr>
            <p:cNvPr id="48" name="TextBox 47"/>
            <p:cNvSpPr txBox="1"/>
            <p:nvPr/>
          </p:nvSpPr>
          <p:spPr>
            <a:xfrm>
              <a:off x="9978881" y="2663452"/>
              <a:ext cx="1291513" cy="477821"/>
            </a:xfrm>
            <a:prstGeom prst="rect">
              <a:avLst/>
            </a:prstGeom>
            <a:noFill/>
          </p:spPr>
          <p:txBody>
            <a:bodyPr wrap="square" lIns="89630" tIns="140588" rIns="89630" bIns="140588" rtlCol="0">
              <a:spAutoFit/>
            </a:bodyPr>
            <a:lstStyle/>
            <a:p>
              <a:pPr marL="0" marR="0" lvl="0" indent="0" algn="ctr" defTabSz="87839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pic>
          <p:nvPicPr>
            <p:cNvPr id="49" name="Picture 4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50" name="Group 49"/>
          <p:cNvGrpSpPr/>
          <p:nvPr/>
        </p:nvGrpSpPr>
        <p:grpSpPr>
          <a:xfrm>
            <a:off x="9881366" y="2947696"/>
            <a:ext cx="1891862" cy="1026499"/>
            <a:chOff x="9680357" y="3308706"/>
            <a:chExt cx="1891862" cy="1026499"/>
          </a:xfrm>
        </p:grpSpPr>
        <p:sp>
          <p:nvSpPr>
            <p:cNvPr id="51" name="TextBox 50"/>
            <p:cNvSpPr txBox="1"/>
            <p:nvPr/>
          </p:nvSpPr>
          <p:spPr>
            <a:xfrm>
              <a:off x="9680357" y="3847701"/>
              <a:ext cx="1891862" cy="487504"/>
            </a:xfrm>
            <a:prstGeom prst="rect">
              <a:avLst/>
            </a:prstGeom>
            <a:noFill/>
          </p:spPr>
          <p:txBody>
            <a:bodyPr wrap="square" lIns="0" tIns="140588" rIns="91440" bIns="140588" rtlCol="0">
              <a:spAutoFit/>
            </a:bodyPr>
            <a:lstStyle/>
            <a:p>
              <a:pPr marL="14288" marR="0" lvl="0" indent="0" algn="ctr" defTabSz="87839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 for Mac</a:t>
              </a:r>
            </a:p>
          </p:txBody>
        </p:sp>
        <p:pic>
          <p:nvPicPr>
            <p:cNvPr id="52" name="Picture 51"/>
            <p:cNvPicPr>
              <a:picLocks noChangeAspect="1"/>
            </p:cNvPicPr>
            <p:nvPr/>
          </p:nvPicPr>
          <p:blipFill>
            <a:blip r:embed="rId6">
              <a:extLst>
                <a:ext uri="{BEBA8EAE-BF5A-486C-A8C5-ECC9F3942E4B}">
                  <a14:imgProps xmlns:a14="http://schemas.microsoft.com/office/drawing/2010/main">
                    <a14:imgLayer r:embed="rId7">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35027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Pentagon 16"/>
          <p:cNvSpPr/>
          <p:nvPr/>
        </p:nvSpPr>
        <p:spPr bwMode="auto">
          <a:xfrm>
            <a:off x="773471" y="4678986"/>
            <a:ext cx="4441007" cy="1506928"/>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MODERN DEVICE EXPERIENCES</a:t>
            </a:r>
            <a:endParaRPr lang="en-US" sz="2000" b="1" kern="0"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defTabSz="931268" fontAlgn="base">
              <a:lnSpc>
                <a:spcPct val="90000"/>
              </a:lnSpc>
              <a:spcBef>
                <a:spcPct val="0"/>
              </a:spcBef>
              <a:spcAft>
                <a:spcPct val="0"/>
              </a:spcAft>
            </a:pPr>
            <a:endParaRPr lang="en-US" sz="800" b="1" kern="0"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defTabSz="931268" fontAlgn="base">
              <a:lnSpc>
                <a:spcPct val="90000"/>
              </a:lnSpc>
              <a:spcBef>
                <a:spcPct val="0"/>
              </a:spcBef>
              <a:spcAft>
                <a:spcPct val="0"/>
              </a:spcAft>
            </a:pPr>
            <a:r>
              <a:rPr lang="en-US" sz="2000" b="1" kern="0">
                <a:solidFill>
                  <a:srgbClr val="FFFFFF"/>
                </a:solidFill>
                <a:latin typeface="Segoe UI Light"/>
                <a:ea typeface="Segoe UI" pitchFamily="34" charset="0"/>
                <a:cs typeface="Segoe UI Semibold" panose="020B0702040204020203" pitchFamily="34" charset="0"/>
              </a:rPr>
              <a:t>Only </a:t>
            </a:r>
            <a:r>
              <a:rPr lang="en-US" sz="2000" b="1" kern="0" dirty="0">
                <a:solidFill>
                  <a:srgbClr val="FFFFFF"/>
                </a:solidFill>
                <a:latin typeface="Segoe UI Light"/>
                <a:ea typeface="Segoe UI" pitchFamily="34" charset="0"/>
                <a:cs typeface="Segoe UI Semibold" panose="020B0702040204020203" pitchFamily="34" charset="0"/>
              </a:rPr>
              <a:t>platform providing native, cross-plat </a:t>
            </a:r>
            <a:r>
              <a:rPr lang="en-US" sz="2000" b="1" kern="0">
                <a:solidFill>
                  <a:srgbClr val="FFFFFF"/>
                </a:solidFill>
                <a:latin typeface="Segoe UI Light"/>
                <a:ea typeface="Segoe UI" pitchFamily="34" charset="0"/>
                <a:cs typeface="Segoe UI Semibold" panose="020B0702040204020203" pitchFamily="34" charset="0"/>
              </a:rPr>
              <a:t>experiences</a:t>
            </a:r>
            <a:endParaRPr lang="en-US" sz="2000" b="1" kern="0" dirty="0">
              <a:solidFill>
                <a:srgbClr val="FFFFFF"/>
              </a:solidFill>
              <a:latin typeface="Segoe UI Light"/>
              <a:ea typeface="Segoe UI" pitchFamily="34" charset="0"/>
              <a:cs typeface="Segoe UI Semibold" panose="020B0702040204020203" pitchFamily="34" charset="0"/>
            </a:endParaRPr>
          </a:p>
        </p:txBody>
      </p:sp>
      <p:sp>
        <p:nvSpPr>
          <p:cNvPr id="18" name="Rectangle 17"/>
          <p:cNvSpPr/>
          <p:nvPr/>
        </p:nvSpPr>
        <p:spPr bwMode="auto">
          <a:xfrm>
            <a:off x="9265489" y="1249406"/>
            <a:ext cx="2898365" cy="4933351"/>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defRPr/>
            </a:pPr>
            <a:r>
              <a:rPr lang="en-US" sz="3199" b="1" kern="0" cap="all" dirty="0">
                <a:solidFill>
                  <a:srgbClr val="FFFFFF"/>
                </a:solidFill>
                <a:latin typeface="Segoe UI Semibold" panose="020B0702040204020203" pitchFamily="34" charset="0"/>
                <a:ea typeface="Segoe UI" pitchFamily="34" charset="0"/>
                <a:cs typeface="Segoe UI Semibold" panose="020B0702040204020203" pitchFamily="34" charset="0"/>
              </a:rPr>
              <a:t>.NET</a:t>
            </a:r>
          </a:p>
          <a:p>
            <a:pPr algn="ctr" defTabSz="931268" fontAlgn="base">
              <a:lnSpc>
                <a:spcPct val="90000"/>
              </a:lnSpc>
              <a:spcBef>
                <a:spcPct val="0"/>
              </a:spcBef>
              <a:spcAft>
                <a:spcPct val="0"/>
              </a:spcAft>
              <a:defRPr/>
            </a:pPr>
            <a:r>
              <a:rPr lang="en-US" sz="3199" b="1" kern="0" cap="all" dirty="0">
                <a:solidFill>
                  <a:srgbClr val="FFFFFF"/>
                </a:solidFill>
                <a:latin typeface="Segoe UI Semibold" panose="020B0702040204020203" pitchFamily="34" charset="0"/>
                <a:ea typeface="Segoe UI" pitchFamily="34" charset="0"/>
                <a:cs typeface="Segoe UI Semibold" panose="020B0702040204020203" pitchFamily="34" charset="0"/>
              </a:rPr>
              <a:t>Standard </a:t>
            </a:r>
            <a:br>
              <a:rPr lang="en-US" sz="3199" b="1" kern="0" cap="all" dirty="0">
                <a:solidFill>
                  <a:srgbClr val="FFFFFF"/>
                </a:solidFill>
                <a:latin typeface="Segoe UI Semibold" panose="020B0702040204020203" pitchFamily="34" charset="0"/>
                <a:ea typeface="Segoe UI" pitchFamily="34" charset="0"/>
                <a:cs typeface="Segoe UI Semibold" panose="020B0702040204020203" pitchFamily="34" charset="0"/>
              </a:rPr>
            </a:br>
            <a:endPar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0" name="Chevron 19"/>
          <p:cNvSpPr/>
          <p:nvPr/>
        </p:nvSpPr>
        <p:spPr bwMode="auto">
          <a:xfrm>
            <a:off x="4987445" y="4675829"/>
            <a:ext cx="3993603" cy="1506928"/>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UWP</a:t>
            </a:r>
          </a:p>
          <a:p>
            <a:pPr algn="ctr" defTabSz="931268" fontAlgn="base">
              <a:lnSpc>
                <a:spcPct val="90000"/>
              </a:lnSpc>
              <a:spcBef>
                <a:spcPct val="0"/>
              </a:spcBef>
              <a:spcAft>
                <a:spcPct val="0"/>
              </a:spcAft>
            </a:pPr>
            <a:r>
              <a:rPr lang="en-US" b="1" kern="0" cap="all" dirty="0">
                <a:solidFill>
                  <a:srgbClr val="FFFFFF"/>
                </a:solidFill>
                <a:latin typeface="Segoe UI Semibold" panose="020B0702040204020203" pitchFamily="34" charset="0"/>
                <a:ea typeface="Segoe UI" pitchFamily="34" charset="0"/>
                <a:cs typeface="Segoe UI Semibold" panose="020B0702040204020203" pitchFamily="34" charset="0"/>
              </a:rPr>
              <a:t> </a:t>
            </a:r>
            <a:br>
              <a:rPr lang="en-US" sz="1399" b="1" kern="0" cap="all"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mono </a:t>
            </a:r>
            <a:b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(XAMARIN &amp; UNITY)</a:t>
            </a:r>
          </a:p>
        </p:txBody>
      </p:sp>
      <p:sp>
        <p:nvSpPr>
          <p:cNvPr id="21" name="Pentagon 20"/>
          <p:cNvSpPr/>
          <p:nvPr/>
        </p:nvSpPr>
        <p:spPr bwMode="auto">
          <a:xfrm>
            <a:off x="773471" y="2964195"/>
            <a:ext cx="4441007" cy="1506928"/>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Modern CLOUD EXPERIENCES</a:t>
            </a:r>
          </a:p>
          <a:p>
            <a:pPr algn="ctr" defTabSz="931268" fontAlgn="base">
              <a:lnSpc>
                <a:spcPct val="90000"/>
              </a:lnSpc>
              <a:spcBef>
                <a:spcPct val="0"/>
              </a:spcBef>
              <a:spcAft>
                <a:spcPct val="0"/>
              </a:spcAft>
            </a:pPr>
            <a:endParaRPr lang="en-US" sz="800" b="1" kern="0"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defTabSz="931268"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Semibold" panose="020B0702040204020203" pitchFamily="34" charset="0"/>
              </a:rPr>
              <a:t>OSS .NET for modular, Enterprise-ready microservices</a:t>
            </a:r>
          </a:p>
        </p:txBody>
      </p:sp>
      <p:sp>
        <p:nvSpPr>
          <p:cNvPr id="22" name="Chevron 21"/>
          <p:cNvSpPr/>
          <p:nvPr/>
        </p:nvSpPr>
        <p:spPr bwMode="auto">
          <a:xfrm>
            <a:off x="4987445" y="2964195"/>
            <a:ext cx="3993603" cy="1506928"/>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.NET CORE</a:t>
            </a:r>
          </a:p>
        </p:txBody>
      </p:sp>
      <p:sp>
        <p:nvSpPr>
          <p:cNvPr id="10" name="Title 1"/>
          <p:cNvSpPr txBox="1">
            <a:spLocks/>
          </p:cNvSpPr>
          <p:nvPr/>
        </p:nvSpPr>
        <p:spPr>
          <a:xfrm>
            <a:off x="269347" y="299364"/>
            <a:ext cx="12160110" cy="887346"/>
          </a:xfrm>
          <a:prstGeom prst="rect">
            <a:avLst/>
          </a:prstGeom>
        </p:spPr>
        <p:txBody>
          <a:bodyPr vert="horz" wrap="square" lIns="146283" tIns="91427" rIns="146283" bIns="91427" rtlCol="0" anchor="t">
            <a:noAutofit/>
          </a:bodyPr>
          <a:lstStyle>
            <a:lvl1pPr algn="l" defTabSz="93171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pPr defTabSz="931531">
              <a:defRPr/>
            </a:pPr>
            <a:r>
              <a:rPr lang="en-US" sz="3999" i="1" dirty="0">
                <a:solidFill>
                  <a:srgbClr val="FFFFFF"/>
                </a:solidFill>
                <a:latin typeface="Segoe UI Light"/>
              </a:rPr>
              <a:t>.NET: Major Investment Areas</a:t>
            </a:r>
          </a:p>
        </p:txBody>
      </p:sp>
      <p:sp>
        <p:nvSpPr>
          <p:cNvPr id="9" name="Pentagon 8"/>
          <p:cNvSpPr/>
          <p:nvPr/>
        </p:nvSpPr>
        <p:spPr bwMode="auto">
          <a:xfrm>
            <a:off x="773471" y="1249405"/>
            <a:ext cx="4441007" cy="1506928"/>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TRADITIONAL EXPERIENCES</a:t>
            </a:r>
          </a:p>
          <a:p>
            <a:pPr algn="ctr" defTabSz="931268" fontAlgn="base">
              <a:lnSpc>
                <a:spcPct val="90000"/>
              </a:lnSpc>
              <a:spcBef>
                <a:spcPct val="0"/>
              </a:spcBef>
              <a:spcAft>
                <a:spcPct val="0"/>
              </a:spcAft>
            </a:pPr>
            <a:endParaRPr lang="en-US" sz="800" b="1" kern="0"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defTabSz="931268"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Semibold" panose="020B0702040204020203" pitchFamily="34" charset="0"/>
              </a:rPr>
              <a:t>Windows desktop and server applications</a:t>
            </a:r>
          </a:p>
        </p:txBody>
      </p:sp>
      <p:sp>
        <p:nvSpPr>
          <p:cNvPr id="11" name="Chevron 10"/>
          <p:cNvSpPr/>
          <p:nvPr/>
        </p:nvSpPr>
        <p:spPr bwMode="auto">
          <a:xfrm>
            <a:off x="4987445" y="1249405"/>
            <a:ext cx="3993603" cy="1506928"/>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algn="ctr" defTabSz="931268" fontAlgn="base">
              <a:lnSpc>
                <a:spcPct val="90000"/>
              </a:lnSpc>
              <a:spcBef>
                <a:spcPct val="0"/>
              </a:spcBef>
              <a:spcAft>
                <a:spcPct val="0"/>
              </a:spcAft>
            </a:pPr>
            <a:r>
              <a:rPr lang="en-US" sz="2000" b="1" kern="0" cap="all" dirty="0">
                <a:solidFill>
                  <a:srgbClr val="FFFFFF"/>
                </a:solidFill>
                <a:latin typeface="Segoe UI Semibold" panose="020B0702040204020203" pitchFamily="34" charset="0"/>
                <a:ea typeface="Segoe UI" pitchFamily="34" charset="0"/>
                <a:cs typeface="Segoe UI Semibold" panose="020B0702040204020203" pitchFamily="34" charset="0"/>
              </a:rPr>
              <a:t>.NET FRAMEWORK</a:t>
            </a:r>
          </a:p>
        </p:txBody>
      </p:sp>
    </p:spTree>
    <p:extLst>
      <p:ext uri="{BB962C8B-B14F-4D97-AF65-F5344CB8AC3E}">
        <p14:creationId xmlns:p14="http://schemas.microsoft.com/office/powerpoint/2010/main" val="40727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69047" y="136337"/>
            <a:ext cx="10761613" cy="1119048"/>
          </a:xfrm>
          <a:prstGeom prst="rect">
            <a:avLst/>
          </a:prstGeom>
        </p:spPr>
        <p:txBody>
          <a:bodyPr lIns="149005" tIns="9313" rIns="149005" bIns="931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1271">
              <a:defRPr/>
            </a:pPr>
            <a:r>
              <a:rPr lang="en-US" sz="5399" spc="-102" dirty="0">
                <a:gradFill>
                  <a:gsLst>
                    <a:gs pos="0">
                      <a:srgbClr val="FFFFFF"/>
                    </a:gs>
                    <a:gs pos="100000">
                      <a:srgbClr val="FFFFFF"/>
                    </a:gs>
                  </a:gsLst>
                  <a:lin ang="5400000" scaled="1"/>
                </a:gradFill>
                <a:latin typeface="Segoe UI Light"/>
              </a:rPr>
              <a:t>.NET Standard </a:t>
            </a:r>
            <a:r>
              <a:rPr lang="en-US" sz="5399" spc="-102">
                <a:gradFill>
                  <a:gsLst>
                    <a:gs pos="0">
                      <a:srgbClr val="FFFFFF"/>
                    </a:gs>
                    <a:gs pos="100000">
                      <a:srgbClr val="FFFFFF"/>
                    </a:gs>
                  </a:gsLst>
                  <a:lin ang="5400000" scaled="1"/>
                </a:gradFill>
                <a:latin typeface="Segoe UI Light"/>
              </a:rPr>
              <a:t>brings it all </a:t>
            </a:r>
            <a:r>
              <a:rPr lang="en-US" sz="5399" spc="-102" dirty="0">
                <a:gradFill>
                  <a:gsLst>
                    <a:gs pos="0">
                      <a:srgbClr val="FFFFFF"/>
                    </a:gs>
                    <a:gs pos="100000">
                      <a:srgbClr val="FFFFFF"/>
                    </a:gs>
                  </a:gsLst>
                  <a:lin ang="5400000" scaled="1"/>
                </a:gradFill>
                <a:latin typeface="Segoe UI Light"/>
              </a:rPr>
              <a:t>together</a:t>
            </a:r>
          </a:p>
        </p:txBody>
      </p:sp>
      <p:sp>
        <p:nvSpPr>
          <p:cNvPr id="9" name="Rectangle 8"/>
          <p:cNvSpPr/>
          <p:nvPr/>
        </p:nvSpPr>
        <p:spPr>
          <a:xfrm>
            <a:off x="8472812" y="1759921"/>
            <a:ext cx="3866602" cy="3514602"/>
          </a:xfrm>
          <a:prstGeom prst="rect">
            <a:avLst/>
          </a:prstGeom>
        </p:spPr>
        <p:txBody>
          <a:bodyPr wrap="square">
            <a:noAutofit/>
          </a:bodyPr>
          <a:lstStyle/>
          <a:p>
            <a:pPr defTabSz="932039">
              <a:spcAft>
                <a:spcPts val="1199"/>
              </a:spcAft>
              <a:defRPr/>
            </a:pPr>
            <a:r>
              <a:rPr lang="en-US" sz="2000" dirty="0">
                <a:solidFill>
                  <a:srgbClr val="FFFFFF"/>
                </a:solidFill>
                <a:latin typeface="Segoe UI Semibold" panose="020B0702040204020203" pitchFamily="34" charset="0"/>
                <a:cs typeface="Segoe UI Semibold" panose="020B0702040204020203" pitchFamily="34" charset="0"/>
              </a:rPr>
              <a:t>.NET Standard allows sharing code, binaries and skills between .NET client, server and all of its flavors.</a:t>
            </a:r>
          </a:p>
          <a:p>
            <a:pPr marL="285695" indent="-285695" defTabSz="932039">
              <a:spcAft>
                <a:spcPts val="1199"/>
              </a:spcAft>
              <a:buFont typeface="Arial" panose="020B0604020202020204" pitchFamily="34" charset="0"/>
              <a:buChar char="•"/>
              <a:defRPr/>
            </a:pPr>
            <a:r>
              <a:rPr lang="en-US" sz="2000" dirty="0">
                <a:solidFill>
                  <a:srgbClr val="FFFFFF"/>
                </a:solidFill>
                <a:latin typeface="Segoe UI"/>
              </a:rPr>
              <a:t>.NET Standard provides a specification for any platform to implement (conceptually similar to HTML)</a:t>
            </a:r>
          </a:p>
          <a:p>
            <a:pPr marL="285695" indent="-285695" defTabSz="932039">
              <a:spcAft>
                <a:spcPts val="1199"/>
              </a:spcAft>
              <a:buFont typeface="Arial" panose="020B0604020202020204" pitchFamily="34" charset="0"/>
              <a:buChar char="•"/>
              <a:defRPr/>
            </a:pPr>
            <a:r>
              <a:rPr lang="en-US" sz="2000" dirty="0">
                <a:solidFill>
                  <a:srgbClr val="FFFFFF"/>
                </a:solidFill>
                <a:latin typeface="Segoe UI"/>
              </a:rPr>
              <a:t>All .NET runtimes provided by Microsoft are implementing the standard</a:t>
            </a:r>
          </a:p>
        </p:txBody>
      </p:sp>
      <p:sp>
        <p:nvSpPr>
          <p:cNvPr id="10" name="TextBox 9"/>
          <p:cNvSpPr txBox="1"/>
          <p:nvPr/>
        </p:nvSpPr>
        <p:spPr>
          <a:xfrm>
            <a:off x="521509" y="3356293"/>
            <a:ext cx="7587174" cy="2436566"/>
          </a:xfrm>
          <a:prstGeom prst="rect">
            <a:avLst/>
          </a:prstGeom>
          <a:solidFill>
            <a:schemeClr val="bg2">
              <a:lumMod val="65000"/>
            </a:schemeClr>
          </a:solidFill>
        </p:spPr>
        <p:txBody>
          <a:bodyPr wrap="square" lIns="182828" tIns="146262" rIns="182828" bIns="146262"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238">
              <a:defRPr/>
            </a:pPr>
            <a:endParaRPr lang="en-US" sz="1399" b="1" dirty="0">
              <a:solidFill>
                <a:srgbClr val="FFFFFF"/>
              </a:solidFill>
              <a:latin typeface="Segoe UI"/>
            </a:endParaRPr>
          </a:p>
        </p:txBody>
      </p:sp>
      <p:sp>
        <p:nvSpPr>
          <p:cNvPr id="12" name="Rectangle 11"/>
          <p:cNvSpPr/>
          <p:nvPr/>
        </p:nvSpPr>
        <p:spPr bwMode="auto">
          <a:xfrm>
            <a:off x="521540" y="2076937"/>
            <a:ext cx="1473352" cy="1219181"/>
          </a:xfrm>
          <a:prstGeom prst="rect">
            <a:avLst/>
          </a:prstGeom>
          <a:solidFill>
            <a:srgbClr val="D83B01"/>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3578435" y="2087133"/>
            <a:ext cx="1473352" cy="1202539"/>
          </a:xfrm>
          <a:prstGeom prst="rect">
            <a:avLst/>
          </a:prstGeom>
          <a:solidFill>
            <a:srgbClr val="FF8C0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049988" y="2087133"/>
            <a:ext cx="1473352" cy="1202542"/>
          </a:xfrm>
          <a:prstGeom prst="rect">
            <a:avLst/>
          </a:prstGeom>
          <a:solidFill>
            <a:srgbClr val="50505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CLOUD MICROSERVICES</a:t>
            </a:r>
          </a:p>
        </p:txBody>
      </p:sp>
      <p:sp>
        <p:nvSpPr>
          <p:cNvPr id="19" name="Rectangle 18"/>
          <p:cNvSpPr/>
          <p:nvPr/>
        </p:nvSpPr>
        <p:spPr bwMode="auto">
          <a:xfrm>
            <a:off x="5106881" y="2091520"/>
            <a:ext cx="1473352" cy="1198152"/>
          </a:xfrm>
          <a:prstGeom prst="rect">
            <a:avLst/>
          </a:prstGeom>
          <a:solidFill>
            <a:srgbClr val="00BCF2"/>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IOS, ANDROID</a:t>
            </a:r>
          </a:p>
        </p:txBody>
      </p:sp>
      <p:sp>
        <p:nvSpPr>
          <p:cNvPr id="4" name="Rectangle 3"/>
          <p:cNvSpPr/>
          <p:nvPr/>
        </p:nvSpPr>
        <p:spPr>
          <a:xfrm>
            <a:off x="3208789" y="3466046"/>
            <a:ext cx="2053780" cy="348433"/>
          </a:xfrm>
          <a:prstGeom prst="rect">
            <a:avLst/>
          </a:prstGeom>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.NET STANDARD</a:t>
            </a:r>
          </a:p>
        </p:txBody>
      </p:sp>
      <p:sp>
        <p:nvSpPr>
          <p:cNvPr id="30" name="TextBox 29"/>
          <p:cNvSpPr txBox="1"/>
          <p:nvPr/>
        </p:nvSpPr>
        <p:spPr>
          <a:xfrm>
            <a:off x="739666" y="3925327"/>
            <a:ext cx="7127750" cy="830945"/>
          </a:xfrm>
          <a:prstGeom prst="rect">
            <a:avLst/>
          </a:prstGeom>
          <a:solidFill>
            <a:srgbClr val="000000">
              <a:alpha val="10196"/>
            </a:srgbClr>
          </a:solidFill>
        </p:spPr>
        <p:txBody>
          <a:bodyPr wrap="square" lIns="182828" tIns="146262" rIns="182828" bIns="146262"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238">
              <a:defRPr/>
            </a:pPr>
            <a:r>
              <a:rPr lang="en-US" sz="1399" dirty="0">
                <a:solidFill>
                  <a:srgbClr val="FFFFFF"/>
                </a:solidFill>
                <a:latin typeface="Segoe UI"/>
              </a:rPr>
              <a:t>LIBRARIES</a:t>
            </a:r>
            <a:endParaRPr lang="en-US" sz="1099" dirty="0">
              <a:solidFill>
                <a:srgbClr val="FFFFFF"/>
              </a:solidFill>
              <a:latin typeface="Segoe UI"/>
            </a:endParaRPr>
          </a:p>
        </p:txBody>
      </p:sp>
      <p:sp>
        <p:nvSpPr>
          <p:cNvPr id="31" name="TextBox 30"/>
          <p:cNvSpPr txBox="1"/>
          <p:nvPr/>
        </p:nvSpPr>
        <p:spPr>
          <a:xfrm>
            <a:off x="739665" y="4824276"/>
            <a:ext cx="7127751" cy="830945"/>
          </a:xfrm>
          <a:prstGeom prst="rect">
            <a:avLst/>
          </a:prstGeom>
          <a:solidFill>
            <a:srgbClr val="000000">
              <a:alpha val="10196"/>
            </a:srgbClr>
          </a:solidFill>
        </p:spPr>
        <p:txBody>
          <a:bodyPr wrap="square" lIns="182828" tIns="146262" rIns="182828" bIns="146262"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238">
              <a:defRPr/>
            </a:pPr>
            <a:endParaRPr lang="en-US" sz="1099" dirty="0">
              <a:solidFill>
                <a:srgbClr val="FFFFFF"/>
              </a:solidFill>
              <a:latin typeface="Segoe UI"/>
            </a:endParaRPr>
          </a:p>
        </p:txBody>
      </p:sp>
      <p:sp>
        <p:nvSpPr>
          <p:cNvPr id="32" name="TextBox 31"/>
          <p:cNvSpPr txBox="1"/>
          <p:nvPr/>
        </p:nvSpPr>
        <p:spPr>
          <a:xfrm>
            <a:off x="857859" y="5280071"/>
            <a:ext cx="2070475" cy="281608"/>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3228975" y="5280071"/>
            <a:ext cx="2070475" cy="281608"/>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5600092" y="5274523"/>
            <a:ext cx="2070475" cy="281608"/>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6" name="Rectangle 5"/>
          <p:cNvSpPr/>
          <p:nvPr/>
        </p:nvSpPr>
        <p:spPr>
          <a:xfrm>
            <a:off x="3432998" y="4866549"/>
            <a:ext cx="1767670" cy="313772"/>
          </a:xfrm>
          <a:prstGeom prst="rect">
            <a:avLst/>
          </a:prstGeom>
        </p:spPr>
        <p:txBody>
          <a:bodyPr wrap="none">
            <a:spAutoFit/>
          </a:bodyPr>
          <a:lstStyle/>
          <a:p>
            <a:pPr defTabSz="932039">
              <a:defRPr/>
            </a:pPr>
            <a:r>
              <a:rPr lang="en-US" sz="1399" b="1" kern="0" dirty="0">
                <a:solidFill>
                  <a:srgbClr val="FFFFFF"/>
                </a:solidFill>
                <a:latin typeface="Segoe UI"/>
                <a:cs typeface="Segoe UI Semilight" panose="020B0402040204020203" pitchFamily="34" charset="0"/>
              </a:rPr>
              <a:t>INFRASTRUCTURE</a:t>
            </a:r>
            <a:endParaRPr lang="en-US" dirty="0">
              <a:solidFill>
                <a:srgbClr val="505050"/>
              </a:solidFill>
              <a:latin typeface="Segoe UI"/>
            </a:endParaRPr>
          </a:p>
        </p:txBody>
      </p:sp>
      <p:sp>
        <p:nvSpPr>
          <p:cNvPr id="37" name="Rectangle 36"/>
          <p:cNvSpPr/>
          <p:nvPr/>
        </p:nvSpPr>
        <p:spPr bwMode="auto">
          <a:xfrm>
            <a:off x="6635329" y="2090137"/>
            <a:ext cx="1473352" cy="1198152"/>
          </a:xfrm>
          <a:prstGeom prst="rect">
            <a:avLst/>
          </a:prstGeom>
          <a:solidFill>
            <a:srgbClr val="92D05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GAMES / 3D</a:t>
            </a:r>
          </a:p>
        </p:txBody>
      </p:sp>
    </p:spTree>
    <p:extLst>
      <p:ext uri="{BB962C8B-B14F-4D97-AF65-F5344CB8AC3E}">
        <p14:creationId xmlns:p14="http://schemas.microsoft.com/office/powerpoint/2010/main" val="123802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5483" y="297772"/>
            <a:ext cx="10724938" cy="1351952"/>
          </a:xfrm>
        </p:spPr>
        <p:txBody>
          <a:bodyPr/>
          <a:lstStyle/>
          <a:p>
            <a:r>
              <a:rPr lang="en-US" dirty="0"/>
              <a:t>.NET Standard 2.0</a:t>
            </a:r>
          </a:p>
        </p:txBody>
      </p:sp>
      <p:sp>
        <p:nvSpPr>
          <p:cNvPr id="6" name="Text Placeholder 5"/>
          <p:cNvSpPr>
            <a:spLocks noGrp="1"/>
          </p:cNvSpPr>
          <p:nvPr>
            <p:ph type="body" sz="quarter" idx="10"/>
          </p:nvPr>
        </p:nvSpPr>
        <p:spPr>
          <a:xfrm>
            <a:off x="275483" y="1485890"/>
            <a:ext cx="8228432" cy="1497718"/>
          </a:xfrm>
        </p:spPr>
        <p:txBody>
          <a:bodyPr/>
          <a:lstStyle/>
          <a:p>
            <a:pPr>
              <a:spcBef>
                <a:spcPts val="3000"/>
              </a:spcBef>
            </a:pPr>
            <a:r>
              <a:rPr lang="en-US" dirty="0">
                <a:gradFill>
                  <a:gsLst>
                    <a:gs pos="13072">
                      <a:schemeClr val="tx2"/>
                    </a:gs>
                    <a:gs pos="67000">
                      <a:schemeClr val="tx2"/>
                    </a:gs>
                  </a:gsLst>
                  <a:lin ang="5400000" scaled="0"/>
                </a:gradFill>
              </a:rPr>
              <a:t>Has much bigger API surface</a:t>
            </a:r>
          </a:p>
          <a:p>
            <a:pPr lvl="1">
              <a:spcBef>
                <a:spcPts val="800"/>
              </a:spcBef>
            </a:pPr>
            <a:r>
              <a:rPr lang="en-US" sz="2000" dirty="0"/>
              <a:t>Extended to cover intersection between .NET Framework and </a:t>
            </a:r>
            <a:r>
              <a:rPr lang="en-US" sz="2000" dirty="0" err="1"/>
              <a:t>Xamarin</a:t>
            </a:r>
            <a:endParaRPr lang="en-US" sz="2000" dirty="0"/>
          </a:p>
          <a:p>
            <a:pPr lvl="1">
              <a:spcBef>
                <a:spcPts val="800"/>
              </a:spcBef>
            </a:pPr>
            <a:r>
              <a:rPr lang="en-US" sz="2000" dirty="0"/>
              <a:t>Also makes .NET Core 2.0 bigger as it implements .NET Standard 2.0</a:t>
            </a:r>
          </a:p>
        </p:txBody>
      </p:sp>
      <p:sp>
        <p:nvSpPr>
          <p:cNvPr id="2" name="TextBox 1"/>
          <p:cNvSpPr txBox="1"/>
          <p:nvPr/>
        </p:nvSpPr>
        <p:spPr>
          <a:xfrm>
            <a:off x="9052444" y="3954393"/>
            <a:ext cx="3108519" cy="2285676"/>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6494" tIns="149196" rIns="186494" bIns="149196" rtlCol="0">
            <a:noAutofit/>
          </a:bodyPr>
          <a:lstStyle/>
          <a:p>
            <a:pPr defTabSz="932597">
              <a:lnSpc>
                <a:spcPct val="90000"/>
              </a:lnSpc>
              <a:spcBef>
                <a:spcPts val="600"/>
              </a:spcBef>
            </a:pPr>
            <a:r>
              <a:rPr lang="en-US" sz="7998" spc="-300" dirty="0">
                <a:gradFill>
                  <a:gsLst>
                    <a:gs pos="28758">
                      <a:srgbClr val="6E3382"/>
                    </a:gs>
                    <a:gs pos="63000">
                      <a:srgbClr val="6E3382"/>
                    </a:gs>
                  </a:gsLst>
                  <a:lin ang="5400000" scaled="0"/>
                </a:gradFill>
                <a:latin typeface="Segoe UI Light"/>
              </a:rPr>
              <a:t>~70%</a:t>
            </a:r>
          </a:p>
          <a:p>
            <a:pPr defTabSz="932597">
              <a:lnSpc>
                <a:spcPct val="90000"/>
              </a:lnSpc>
              <a:spcBef>
                <a:spcPts val="600"/>
              </a:spcBef>
            </a:pPr>
            <a:r>
              <a:rPr lang="en-US" sz="2000" dirty="0">
                <a:gradFill>
                  <a:gsLst>
                    <a:gs pos="1250">
                      <a:srgbClr val="505050"/>
                    </a:gs>
                    <a:gs pos="100000">
                      <a:srgbClr val="505050"/>
                    </a:gs>
                  </a:gsLst>
                  <a:lin ang="5400000" scaled="0"/>
                </a:gradFill>
                <a:latin typeface="Segoe UI"/>
              </a:rPr>
              <a:t>of </a:t>
            </a:r>
            <a:r>
              <a:rPr lang="en-US" sz="2000" dirty="0" err="1">
                <a:gradFill>
                  <a:gsLst>
                    <a:gs pos="1250">
                      <a:srgbClr val="505050"/>
                    </a:gs>
                    <a:gs pos="100000">
                      <a:srgbClr val="505050"/>
                    </a:gs>
                  </a:gsLst>
                  <a:lin ang="5400000" scaled="0"/>
                </a:gradFill>
                <a:latin typeface="Segoe UI"/>
              </a:rPr>
              <a:t>NuGet</a:t>
            </a:r>
            <a:r>
              <a:rPr lang="en-US" sz="2000" dirty="0">
                <a:gradFill>
                  <a:gsLst>
                    <a:gs pos="1250">
                      <a:srgbClr val="505050"/>
                    </a:gs>
                    <a:gs pos="100000">
                      <a:srgbClr val="505050"/>
                    </a:gs>
                  </a:gsLst>
                  <a:lin ang="5400000" scaled="0"/>
                </a:gradFill>
                <a:latin typeface="Segoe UI"/>
              </a:rPr>
              <a:t> packages</a:t>
            </a:r>
          </a:p>
          <a:p>
            <a:pPr defTabSz="932597">
              <a:lnSpc>
                <a:spcPct val="90000"/>
              </a:lnSpc>
              <a:spcBef>
                <a:spcPts val="600"/>
              </a:spcBef>
            </a:pPr>
            <a:r>
              <a:rPr lang="en-US" sz="2000" dirty="0">
                <a:gradFill>
                  <a:gsLst>
                    <a:gs pos="1250">
                      <a:srgbClr val="505050"/>
                    </a:gs>
                    <a:gs pos="100000">
                      <a:srgbClr val="505050"/>
                    </a:gs>
                  </a:gsLst>
                  <a:lin ang="5400000" scaled="0"/>
                </a:gradFill>
                <a:latin typeface="Segoe UI"/>
              </a:rPr>
              <a:t>are API compatible</a:t>
            </a:r>
          </a:p>
        </p:txBody>
      </p:sp>
      <p:sp>
        <p:nvSpPr>
          <p:cNvPr id="7" name="TextBox 6"/>
          <p:cNvSpPr txBox="1"/>
          <p:nvPr/>
        </p:nvSpPr>
        <p:spPr>
          <a:xfrm>
            <a:off x="9052444" y="1485889"/>
            <a:ext cx="3108519" cy="2285676"/>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6494" tIns="149196" rIns="186494" bIns="149196" rtlCol="0">
            <a:noAutofit/>
          </a:bodyPr>
          <a:lstStyle/>
          <a:p>
            <a:pPr defTabSz="932597">
              <a:lnSpc>
                <a:spcPct val="90000"/>
              </a:lnSpc>
              <a:spcBef>
                <a:spcPts val="600"/>
              </a:spcBef>
            </a:pPr>
            <a:r>
              <a:rPr lang="en-US" sz="7998" spc="-300" dirty="0">
                <a:gradFill>
                  <a:gsLst>
                    <a:gs pos="28758">
                      <a:srgbClr val="6E3382"/>
                    </a:gs>
                    <a:gs pos="63000">
                      <a:srgbClr val="6E3382"/>
                    </a:gs>
                  </a:gsLst>
                  <a:lin ang="5400000" scaled="0"/>
                </a:gradFill>
                <a:latin typeface="Segoe UI Light"/>
              </a:rPr>
              <a:t>+20K</a:t>
            </a:r>
          </a:p>
          <a:p>
            <a:pPr defTabSz="932597">
              <a:lnSpc>
                <a:spcPct val="90000"/>
              </a:lnSpc>
              <a:spcBef>
                <a:spcPts val="600"/>
              </a:spcBef>
            </a:pPr>
            <a:r>
              <a:rPr lang="en-US" sz="2000" dirty="0">
                <a:gradFill>
                  <a:gsLst>
                    <a:gs pos="1250">
                      <a:srgbClr val="505050"/>
                    </a:gs>
                    <a:gs pos="100000">
                      <a:srgbClr val="505050"/>
                    </a:gs>
                  </a:gsLst>
                  <a:lin ang="5400000" scaled="0"/>
                </a:gradFill>
                <a:latin typeface="Segoe UI"/>
              </a:rPr>
              <a:t>More APIs than</a:t>
            </a:r>
          </a:p>
          <a:p>
            <a:pPr defTabSz="932597">
              <a:lnSpc>
                <a:spcPct val="90000"/>
              </a:lnSpc>
              <a:spcBef>
                <a:spcPts val="600"/>
              </a:spcBef>
            </a:pPr>
            <a:r>
              <a:rPr lang="en-US" sz="2000" dirty="0">
                <a:gradFill>
                  <a:gsLst>
                    <a:gs pos="1250">
                      <a:srgbClr val="505050"/>
                    </a:gs>
                    <a:gs pos="100000">
                      <a:srgbClr val="505050"/>
                    </a:gs>
                  </a:gsLst>
                  <a:lin ang="5400000" scaled="0"/>
                </a:gradFill>
                <a:latin typeface="Segoe UI"/>
              </a:rPr>
              <a:t>.NET Standard 1.x</a:t>
            </a:r>
          </a:p>
        </p:txBody>
      </p:sp>
      <p:sp>
        <p:nvSpPr>
          <p:cNvPr id="8" name="Text Placeholder 5"/>
          <p:cNvSpPr txBox="1">
            <a:spLocks/>
          </p:cNvSpPr>
          <p:nvPr/>
        </p:nvSpPr>
        <p:spPr>
          <a:xfrm>
            <a:off x="275483" y="3954393"/>
            <a:ext cx="8672562" cy="1854475"/>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spcBef>
                <a:spcPts val="3000"/>
              </a:spcBef>
            </a:pPr>
            <a:r>
              <a:rPr lang="en-US" sz="3599" dirty="0">
                <a:gradFill>
                  <a:gsLst>
                    <a:gs pos="13072">
                      <a:srgbClr val="6E3382"/>
                    </a:gs>
                    <a:gs pos="67000">
                      <a:srgbClr val="6E3382"/>
                    </a:gs>
                  </a:gsLst>
                  <a:lin ang="5400000" scaled="0"/>
                </a:gradFill>
                <a:latin typeface="Segoe UI Light"/>
              </a:rPr>
              <a:t>Can reference .NET Framework libraries</a:t>
            </a:r>
          </a:p>
          <a:p>
            <a:pPr marL="0" lvl="1" defTabSz="951304">
              <a:spcBef>
                <a:spcPts val="800"/>
              </a:spcBef>
            </a:pPr>
            <a:r>
              <a:rPr lang="en-US" sz="2000" dirty="0">
                <a:gradFill>
                  <a:gsLst>
                    <a:gs pos="1250">
                      <a:srgbClr val="505050"/>
                    </a:gs>
                    <a:gs pos="100000">
                      <a:srgbClr val="505050"/>
                    </a:gs>
                  </a:gsLst>
                  <a:lin ang="5400000" scaled="0"/>
                </a:gradFill>
                <a:latin typeface="Segoe UI"/>
              </a:rPr>
              <a:t>Compatibility shim allows referencing existing .NET Framework binaries</a:t>
            </a:r>
          </a:p>
          <a:p>
            <a:pPr marL="0" lvl="1" defTabSz="951304">
              <a:spcBef>
                <a:spcPts val="800"/>
              </a:spcBef>
            </a:pPr>
            <a:r>
              <a:rPr lang="en-US" sz="2000" dirty="0">
                <a:gradFill>
                  <a:gsLst>
                    <a:gs pos="1250">
                      <a:srgbClr val="505050"/>
                    </a:gs>
                    <a:gs pos="100000">
                      <a:srgbClr val="505050"/>
                    </a:gs>
                  </a:gsLst>
                  <a:lin ang="5400000" scaled="0"/>
                </a:gradFill>
                <a:latin typeface="Segoe UI"/>
              </a:rPr>
              <a:t>No recompile required – also covers existing </a:t>
            </a:r>
            <a:r>
              <a:rPr lang="en-US" sz="2000" dirty="0" err="1">
                <a:gradFill>
                  <a:gsLst>
                    <a:gs pos="1250">
                      <a:srgbClr val="505050"/>
                    </a:gs>
                    <a:gs pos="100000">
                      <a:srgbClr val="505050"/>
                    </a:gs>
                  </a:gsLst>
                  <a:lin ang="5400000" scaled="0"/>
                </a:gradFill>
                <a:latin typeface="Segoe UI"/>
              </a:rPr>
              <a:t>NuGet</a:t>
            </a:r>
            <a:r>
              <a:rPr lang="en-US" sz="2000" dirty="0">
                <a:gradFill>
                  <a:gsLst>
                    <a:gs pos="1250">
                      <a:srgbClr val="505050"/>
                    </a:gs>
                    <a:gs pos="100000">
                      <a:srgbClr val="505050"/>
                    </a:gs>
                  </a:gsLst>
                  <a:lin ang="5400000" scaled="0"/>
                </a:gradFill>
                <a:latin typeface="Segoe UI"/>
              </a:rPr>
              <a:t> packages</a:t>
            </a:r>
          </a:p>
          <a:p>
            <a:pPr marL="0" lvl="1" defTabSz="951304">
              <a:spcBef>
                <a:spcPts val="800"/>
              </a:spcBef>
            </a:pPr>
            <a:r>
              <a:rPr lang="en-US" sz="2000" dirty="0">
                <a:gradFill>
                  <a:gsLst>
                    <a:gs pos="1250">
                      <a:srgbClr val="505050"/>
                    </a:gs>
                    <a:gs pos="100000">
                      <a:srgbClr val="505050"/>
                    </a:gs>
                  </a:gsLst>
                  <a:lin ang="5400000" scaled="0"/>
                </a:gradFill>
                <a:latin typeface="Segoe UI"/>
              </a:rPr>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Why .NET Core?</a:t>
            </a:r>
          </a:p>
        </p:txBody>
      </p:sp>
      <p:sp>
        <p:nvSpPr>
          <p:cNvPr id="3" name="Footer Placeholder 2"/>
          <p:cNvSpPr>
            <a:spLocks noGrp="1"/>
          </p:cNvSpPr>
          <p:nvPr>
            <p:ph type="ftr" sz="quarter" idx="14"/>
          </p:nvPr>
        </p:nvSpPr>
        <p:spPr>
          <a:xfrm>
            <a:off x="457200" y="6565901"/>
            <a:ext cx="3937000" cy="2231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rPr>
              <a:t> </a:t>
            </a:r>
          </a:p>
        </p:txBody>
      </p:sp>
    </p:spTree>
    <p:extLst>
      <p:ext uri="{BB962C8B-B14F-4D97-AF65-F5344CB8AC3E}">
        <p14:creationId xmlns:p14="http://schemas.microsoft.com/office/powerpoint/2010/main" val="117522832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cloud journey</a:t>
            </a:r>
          </a:p>
        </p:txBody>
      </p:sp>
      <p:sp>
        <p:nvSpPr>
          <p:cNvPr id="89" name="Rectangle 88"/>
          <p:cNvSpPr/>
          <p:nvPr/>
        </p:nvSpPr>
        <p:spPr bwMode="auto">
          <a:xfrm>
            <a:off x="98958" y="1407638"/>
            <a:ext cx="2526479" cy="434916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Servers</a:t>
            </a:r>
          </a:p>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VMs</a:t>
            </a:r>
          </a:p>
        </p:txBody>
      </p:sp>
      <p:sp>
        <p:nvSpPr>
          <p:cNvPr id="90" name="Rectangle 89"/>
          <p:cNvSpPr/>
          <p:nvPr/>
        </p:nvSpPr>
        <p:spPr bwMode="auto">
          <a:xfrm>
            <a:off x="98958" y="3795860"/>
            <a:ext cx="2526479" cy="84309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On-premises servers</a:t>
            </a:r>
          </a:p>
        </p:txBody>
      </p:sp>
      <p:sp>
        <p:nvSpPr>
          <p:cNvPr id="91" name="Oval 90"/>
          <p:cNvSpPr/>
          <p:nvPr/>
        </p:nvSpPr>
        <p:spPr bwMode="auto">
          <a:xfrm>
            <a:off x="454757" y="1733464"/>
            <a:ext cx="1814876" cy="1814876"/>
          </a:xfrm>
          <a:prstGeom prst="ellipse">
            <a:avLst/>
          </a:prstGeom>
          <a:solidFill>
            <a:schemeClr val="tx2">
              <a:lumMod val="75000"/>
            </a:schemeClr>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3" name="Group 92"/>
          <p:cNvGrpSpPr>
            <a:grpSpLocks noChangeAspect="1"/>
          </p:cNvGrpSpPr>
          <p:nvPr/>
        </p:nvGrpSpPr>
        <p:grpSpPr>
          <a:xfrm>
            <a:off x="889927" y="2206267"/>
            <a:ext cx="944540" cy="869270"/>
            <a:chOff x="5500573" y="2845062"/>
            <a:chExt cx="528127" cy="486041"/>
          </a:xfrm>
          <a:solidFill>
            <a:srgbClr val="FFFFFF"/>
          </a:solidFill>
        </p:grpSpPr>
        <p:sp>
          <p:nvSpPr>
            <p:cNvPr id="96"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03"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04"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grpSp>
      <p:sp>
        <p:nvSpPr>
          <p:cNvPr id="106" name="Rectangle 105"/>
          <p:cNvSpPr/>
          <p:nvPr/>
        </p:nvSpPr>
        <p:spPr bwMode="auto">
          <a:xfrm>
            <a:off x="2676416" y="1407638"/>
            <a:ext cx="2526479" cy="434916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IaaS</a:t>
            </a:r>
          </a:p>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VMs / Containers</a:t>
            </a:r>
          </a:p>
        </p:txBody>
      </p:sp>
      <p:sp>
        <p:nvSpPr>
          <p:cNvPr id="107" name="Rectangle 106"/>
          <p:cNvSpPr/>
          <p:nvPr/>
        </p:nvSpPr>
        <p:spPr bwMode="auto">
          <a:xfrm>
            <a:off x="2676416" y="3795860"/>
            <a:ext cx="2526479" cy="84309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108" name="Oval 107"/>
          <p:cNvSpPr/>
          <p:nvPr/>
        </p:nvSpPr>
        <p:spPr bwMode="auto">
          <a:xfrm>
            <a:off x="3032215" y="1733464"/>
            <a:ext cx="1814876" cy="1814876"/>
          </a:xfrm>
          <a:prstGeom prst="ellipse">
            <a:avLst/>
          </a:prstGeom>
          <a:solidFill>
            <a:schemeClr val="tx2">
              <a:lumMod val="75000"/>
            </a:schemeClr>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9"/>
          <p:cNvSpPr>
            <a:spLocks noChangeAspect="1"/>
          </p:cNvSpPr>
          <p:nvPr/>
        </p:nvSpPr>
        <p:spPr bwMode="auto">
          <a:xfrm>
            <a:off x="3252263" y="2195135"/>
            <a:ext cx="1378654" cy="7635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1750">
            <a:noFill/>
          </a:ln>
        </p:spPr>
        <p:txBody>
          <a:bodyPr vert="horz" wrap="square" lIns="89399" tIns="44701" rIns="89399" bIns="44701" numCol="1" anchor="t" anchorCtr="0" compatLnSpc="1">
            <a:prstTxWarp prst="textNoShape">
              <a:avLst/>
            </a:prstTxWarp>
          </a:bodyPr>
          <a:lstStyle/>
          <a:p>
            <a:pPr defTabSz="911850">
              <a:defRPr/>
            </a:pPr>
            <a:endParaRPr lang="en-US" sz="1758" kern="0">
              <a:solidFill>
                <a:srgbClr val="505050"/>
              </a:solidFill>
              <a:latin typeface="Segoe UI"/>
            </a:endParaRPr>
          </a:p>
        </p:txBody>
      </p:sp>
      <p:sp>
        <p:nvSpPr>
          <p:cNvPr id="111" name="Rectangle 110"/>
          <p:cNvSpPr/>
          <p:nvPr/>
        </p:nvSpPr>
        <p:spPr bwMode="auto">
          <a:xfrm>
            <a:off x="5258102" y="1407637"/>
            <a:ext cx="2526479" cy="4371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defRPr/>
            </a:pPr>
            <a:r>
              <a:rPr lang="en-US" sz="1796" kern="0" dirty="0">
                <a:gradFill>
                  <a:gsLst>
                    <a:gs pos="0">
                      <a:srgbClr val="0078D7"/>
                    </a:gs>
                    <a:gs pos="100000">
                      <a:srgbClr val="0078D7"/>
                    </a:gs>
                  </a:gsLst>
                  <a:lin ang="5400000" scaled="0"/>
                </a:gradFill>
                <a:latin typeface="Segoe UI"/>
                <a:cs typeface="Segoe UI Semibold" panose="020B0702040204020203" pitchFamily="34" charset="0"/>
              </a:rPr>
              <a:t>PaaS</a:t>
            </a:r>
          </a:p>
          <a:p>
            <a:pPr algn="ctr" defTabSz="930478" fontAlgn="base">
              <a:lnSpc>
                <a:spcPct val="90000"/>
              </a:lnSpc>
              <a:spcBef>
                <a:spcPct val="0"/>
              </a:spcBef>
              <a:spcAft>
                <a:spcPts val="610"/>
              </a:spcAft>
              <a:defRPr/>
            </a:pPr>
            <a:r>
              <a:rPr lang="en-US" sz="1796" kern="0" dirty="0">
                <a:gradFill>
                  <a:gsLst>
                    <a:gs pos="0">
                      <a:srgbClr val="0078D7"/>
                    </a:gs>
                    <a:gs pos="100000">
                      <a:srgbClr val="0078D7"/>
                    </a:gs>
                  </a:gsLst>
                  <a:lin ang="5400000" scaled="0"/>
                </a:gradFill>
                <a:latin typeface="Segoe UI"/>
                <a:cs typeface="Segoe UI Semibold" panose="020B0702040204020203" pitchFamily="34" charset="0"/>
              </a:rPr>
              <a:t>Microservices</a:t>
            </a:r>
          </a:p>
        </p:txBody>
      </p:sp>
      <p:sp>
        <p:nvSpPr>
          <p:cNvPr id="112" name="Rectangle 111"/>
          <p:cNvSpPr/>
          <p:nvPr/>
        </p:nvSpPr>
        <p:spPr bwMode="auto">
          <a:xfrm>
            <a:off x="5253875" y="3795859"/>
            <a:ext cx="2526479" cy="83496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Born in </a:t>
            </a:r>
            <a:br>
              <a:rPr lang="en-US" sz="199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9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Cloud </a:t>
            </a:r>
          </a:p>
        </p:txBody>
      </p:sp>
      <p:sp>
        <p:nvSpPr>
          <p:cNvPr id="113" name="Oval 112"/>
          <p:cNvSpPr/>
          <p:nvPr/>
        </p:nvSpPr>
        <p:spPr bwMode="auto">
          <a:xfrm>
            <a:off x="5609673" y="1733464"/>
            <a:ext cx="1814876" cy="1814876"/>
          </a:xfrm>
          <a:prstGeom prst="ellipse">
            <a:avLst/>
          </a:prstGeom>
          <a:solidFill>
            <a:srgbClr val="FFFFFF"/>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Freeform 9"/>
          <p:cNvSpPr>
            <a:spLocks noChangeAspect="1"/>
          </p:cNvSpPr>
          <p:nvPr/>
        </p:nvSpPr>
        <p:spPr bwMode="auto">
          <a:xfrm>
            <a:off x="5829721" y="2195135"/>
            <a:ext cx="1378654" cy="7635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75000"/>
            </a:schemeClr>
          </a:solidFill>
          <a:ln w="31750">
            <a:noFill/>
          </a:ln>
        </p:spPr>
        <p:txBody>
          <a:bodyPr vert="horz" wrap="square" lIns="89399" tIns="44701" rIns="89399" bIns="44701" numCol="1" anchor="t" anchorCtr="0" compatLnSpc="1">
            <a:prstTxWarp prst="textNoShape">
              <a:avLst/>
            </a:prstTxWarp>
          </a:bodyPr>
          <a:lstStyle/>
          <a:p>
            <a:pPr defTabSz="911850">
              <a:defRPr/>
            </a:pPr>
            <a:endParaRPr lang="en-US" sz="1758" kern="0">
              <a:solidFill>
                <a:srgbClr val="505050"/>
              </a:solidFill>
              <a:latin typeface="Segoe UI"/>
            </a:endParaRPr>
          </a:p>
        </p:txBody>
      </p:sp>
      <p:grpSp>
        <p:nvGrpSpPr>
          <p:cNvPr id="119" name="Group 118"/>
          <p:cNvGrpSpPr>
            <a:grpSpLocks noChangeAspect="1"/>
          </p:cNvGrpSpPr>
          <p:nvPr/>
        </p:nvGrpSpPr>
        <p:grpSpPr>
          <a:xfrm>
            <a:off x="3730054" y="2466443"/>
            <a:ext cx="419196" cy="385789"/>
            <a:chOff x="5500573" y="2845062"/>
            <a:chExt cx="528127" cy="486041"/>
          </a:xfrm>
          <a:solidFill>
            <a:schemeClr val="tx2">
              <a:lumMod val="75000"/>
            </a:schemeClr>
          </a:solidFill>
        </p:grpSpPr>
        <p:sp>
          <p:nvSpPr>
            <p:cNvPr id="12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2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2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grpSp>
      <p:grpSp>
        <p:nvGrpSpPr>
          <p:cNvPr id="6" name="Group 5"/>
          <p:cNvGrpSpPr/>
          <p:nvPr/>
        </p:nvGrpSpPr>
        <p:grpSpPr>
          <a:xfrm>
            <a:off x="6241691" y="2514197"/>
            <a:ext cx="617358" cy="261555"/>
            <a:chOff x="6241746" y="2507852"/>
            <a:chExt cx="618849" cy="262187"/>
          </a:xfrm>
          <a:solidFill>
            <a:schemeClr val="tx2">
              <a:lumMod val="75000"/>
            </a:schemeClr>
          </a:solidFill>
        </p:grpSpPr>
        <p:sp>
          <p:nvSpPr>
            <p:cNvPr id="2" name="Rectangle 1"/>
            <p:cNvSpPr/>
            <p:nvPr/>
          </p:nvSpPr>
          <p:spPr bwMode="auto">
            <a:xfrm>
              <a:off x="6241746" y="2507852"/>
              <a:ext cx="262187" cy="2621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a:off x="6270487" y="253198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6323941" y="265026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a:off x="6574963" y="2507852"/>
              <a:ext cx="285632" cy="2621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a:off x="6603703" y="253198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p:cNvSpPr/>
            <p:nvPr/>
          </p:nvSpPr>
          <p:spPr bwMode="auto">
            <a:xfrm>
              <a:off x="6626389" y="265026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p:cNvSpPr/>
            <p:nvPr/>
          </p:nvSpPr>
          <p:spPr bwMode="auto">
            <a:xfrm>
              <a:off x="6738806" y="2580890"/>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80" name="Straight Arrow Connector 179"/>
          <p:cNvCxnSpPr>
            <a:cxnSpLocks/>
          </p:cNvCxnSpPr>
          <p:nvPr/>
        </p:nvCxnSpPr>
        <p:spPr>
          <a:xfrm>
            <a:off x="14987" y="5733138"/>
            <a:ext cx="5243114" cy="20095"/>
          </a:xfrm>
          <a:prstGeom prst="straightConnector1">
            <a:avLst/>
          </a:prstGeom>
          <a:noFill/>
          <a:ln w="50800" cap="flat" cmpd="sng" algn="ctr">
            <a:solidFill>
              <a:srgbClr val="D2D2D2"/>
            </a:solidFill>
            <a:prstDash val="solid"/>
            <a:headEnd type="none"/>
            <a:tailEnd type="none" w="lg" len="lg"/>
          </a:ln>
          <a:effectLst/>
        </p:spPr>
      </p:cxnSp>
      <p:grpSp>
        <p:nvGrpSpPr>
          <p:cNvPr id="181" name="Group 180"/>
          <p:cNvGrpSpPr/>
          <p:nvPr/>
        </p:nvGrpSpPr>
        <p:grpSpPr>
          <a:xfrm>
            <a:off x="6215774" y="5455326"/>
            <a:ext cx="627438" cy="627434"/>
            <a:chOff x="10700074" y="6143896"/>
            <a:chExt cx="740051" cy="740048"/>
          </a:xfrm>
        </p:grpSpPr>
        <p:sp>
          <p:nvSpPr>
            <p:cNvPr id="182" name="Oval 181"/>
            <p:cNvSpPr/>
            <p:nvPr/>
          </p:nvSpPr>
          <p:spPr bwMode="auto">
            <a:xfrm>
              <a:off x="10700074" y="6143896"/>
              <a:ext cx="740051" cy="740048"/>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p:cNvSpPr/>
            <p:nvPr/>
          </p:nvSpPr>
          <p:spPr bwMode="auto">
            <a:xfrm>
              <a:off x="10757740" y="6200289"/>
              <a:ext cx="630935" cy="630936"/>
            </a:xfrm>
            <a:prstGeom prst="ellipse">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91219" tIns="45609" rIns="91219" bIns="45609" numCol="1" anchor="t" anchorCtr="0" compatLnSpc="1">
              <a:prstTxWarp prst="textNoShape">
                <a:avLst/>
              </a:prstTxWarp>
            </a:bodyPr>
            <a:lstStyle/>
            <a:p>
              <a:pPr defTabSz="912196">
                <a:defRPr/>
              </a:pPr>
              <a:endParaRPr lang="en-US" sz="1832" kern="0">
                <a:solidFill>
                  <a:srgbClr val="FFFFFF"/>
                </a:solidFill>
                <a:latin typeface="Segoe UI"/>
              </a:endParaRPr>
            </a:p>
          </p:txBody>
        </p:sp>
      </p:grpSp>
      <p:sp>
        <p:nvSpPr>
          <p:cNvPr id="185" name="Oval 184"/>
          <p:cNvSpPr/>
          <p:nvPr/>
        </p:nvSpPr>
        <p:spPr bwMode="auto">
          <a:xfrm>
            <a:off x="1179374" y="5628410"/>
            <a:ext cx="257281" cy="257281"/>
          </a:xfrm>
          <a:prstGeom prst="ellipse">
            <a:avLst/>
          </a:prstGeom>
          <a:solidFill>
            <a:srgbClr val="BAD80A"/>
          </a:solidFill>
          <a:ln w="34925" cap="flat" cmpd="sng" algn="ctr">
            <a:solidFill>
              <a:srgbClr val="F2F2F2"/>
            </a:solid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p:cNvSpPr/>
          <p:nvPr/>
        </p:nvSpPr>
        <p:spPr bwMode="auto">
          <a:xfrm>
            <a:off x="3816719" y="5628410"/>
            <a:ext cx="257281" cy="257281"/>
          </a:xfrm>
          <a:prstGeom prst="ellipse">
            <a:avLst/>
          </a:prstGeom>
          <a:solidFill>
            <a:srgbClr val="BAD80A"/>
          </a:solidFill>
          <a:ln w="34925" cap="flat" cmpd="sng" algn="ctr">
            <a:solidFill>
              <a:srgbClr val="F2F2F2"/>
            </a:solid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 Placeholder 4"/>
          <p:cNvSpPr txBox="1">
            <a:spLocks/>
          </p:cNvSpPr>
          <p:nvPr/>
        </p:nvSpPr>
        <p:spPr>
          <a:xfrm>
            <a:off x="8011176" y="1397126"/>
            <a:ext cx="4159892" cy="4685634"/>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2233">
              <a:spcBef>
                <a:spcPct val="0"/>
              </a:spcBef>
              <a:buClrTx/>
              <a:buSzTx/>
              <a:defRPr/>
            </a:pPr>
            <a:r>
              <a:rPr lang="en-US" sz="3192" dirty="0">
                <a:solidFill>
                  <a:srgbClr val="FFFFFF"/>
                </a:solidFill>
                <a:latin typeface="Segoe UI Light"/>
              </a:rPr>
              <a:t>Benefits</a:t>
            </a:r>
            <a:endParaRPr lang="en-US" sz="798" kern="0" spc="20" dirty="0">
              <a:solidFill>
                <a:srgbClr val="FFFFFF"/>
              </a:solidFill>
              <a:latin typeface="Segoe UI Light" panose="020B0502040204020203" pitchFamily="34" charset="0"/>
            </a:endParaRPr>
          </a:p>
          <a:p>
            <a:pPr defTabSz="930478">
              <a:lnSpc>
                <a:spcPct val="100000"/>
              </a:lnSpc>
              <a:spcBef>
                <a:spcPts val="0"/>
              </a:spcBef>
              <a:buClrTx/>
              <a:buSzTx/>
            </a:pPr>
            <a:endParaRPr lang="en-US" sz="798"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Reduced IT costs </a:t>
            </a:r>
            <a:br>
              <a:rPr lang="en-US" sz="2394" kern="0" dirty="0">
                <a:solidFill>
                  <a:srgbClr val="FFFFFF"/>
                </a:solidFill>
                <a:latin typeface="Segoe UI Light" panose="020B0502040204020203" pitchFamily="34" charset="0"/>
              </a:rPr>
            </a:br>
            <a:r>
              <a:rPr lang="en-US" sz="2394" kern="0" dirty="0">
                <a:solidFill>
                  <a:srgbClr val="FFFFFF"/>
                </a:solidFill>
                <a:latin typeface="Segoe UI Light" panose="020B0502040204020203" pitchFamily="34" charset="0"/>
              </a:rPr>
              <a:t>Cloud-native performance and scalability </a:t>
            </a:r>
          </a:p>
          <a:p>
            <a:pPr marL="342088" indent="-342088" defTabSz="930478">
              <a:lnSpc>
                <a:spcPct val="100000"/>
              </a:lnSpc>
              <a:spcBef>
                <a:spcPts val="0"/>
              </a:spcBef>
              <a:spcAft>
                <a:spcPts val="898"/>
              </a:spcAft>
              <a:buClrTx/>
              <a:buSzTx/>
              <a:buFont typeface="Arial" panose="020B0604020202020204" pitchFamily="34" charset="0"/>
              <a:buChar char="•"/>
            </a:pPr>
            <a:endParaRPr lang="en-US" sz="2394"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Faster development times</a:t>
            </a:r>
            <a:br>
              <a:rPr lang="en-US" sz="2394" kern="0" dirty="0">
                <a:solidFill>
                  <a:srgbClr val="FFFFFF"/>
                </a:solidFill>
                <a:latin typeface="Segoe UI Semibold" panose="020B0702040204020203" pitchFamily="34" charset="0"/>
                <a:cs typeface="Segoe UI Semibold" panose="020B0702040204020203" pitchFamily="34" charset="0"/>
              </a:rPr>
            </a:br>
            <a:r>
              <a:rPr lang="en-US" sz="2394" kern="0" dirty="0">
                <a:solidFill>
                  <a:srgbClr val="FFFFFF"/>
                </a:solidFill>
                <a:latin typeface="Segoe UI Light" panose="020B0502040204020203" pitchFamily="34" charset="0"/>
              </a:rPr>
              <a:t>Build on common services</a:t>
            </a:r>
          </a:p>
          <a:p>
            <a:pPr marL="342088" indent="-342088" defTabSz="930478">
              <a:lnSpc>
                <a:spcPct val="100000"/>
              </a:lnSpc>
              <a:spcBef>
                <a:spcPts val="0"/>
              </a:spcBef>
              <a:spcAft>
                <a:spcPts val="898"/>
              </a:spcAft>
              <a:buClrTx/>
              <a:buSzTx/>
              <a:buFont typeface="Arial" panose="020B0604020202020204" pitchFamily="34" charset="0"/>
              <a:buChar char="•"/>
            </a:pPr>
            <a:endParaRPr lang="en-US" sz="2394"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Agility</a:t>
            </a:r>
            <a:br>
              <a:rPr lang="en-US" sz="2394" kern="0" dirty="0">
                <a:solidFill>
                  <a:srgbClr val="FFFFFF"/>
                </a:solidFill>
                <a:latin typeface="Segoe UI Light" panose="020B0502040204020203" pitchFamily="34" charset="0"/>
              </a:rPr>
            </a:br>
            <a:r>
              <a:rPr lang="en-US" sz="2394" kern="0" dirty="0">
                <a:solidFill>
                  <a:srgbClr val="FFFFFF"/>
                </a:solidFill>
                <a:latin typeface="Segoe UI Light" panose="020B0502040204020203" pitchFamily="34" charset="0"/>
              </a:rPr>
              <a:t>Continuous delivery        and innovation</a:t>
            </a:r>
          </a:p>
          <a:p>
            <a:pPr marL="342088" indent="-342088" defTabSz="930478">
              <a:lnSpc>
                <a:spcPct val="100000"/>
              </a:lnSpc>
              <a:spcBef>
                <a:spcPts val="0"/>
              </a:spcBef>
              <a:buClrTx/>
              <a:buSzTx/>
              <a:buFont typeface="Arial" panose="020B0604020202020204" pitchFamily="34" charset="0"/>
              <a:buChar char="•"/>
            </a:pPr>
            <a:endParaRPr lang="en-US" sz="1996" kern="0" dirty="0">
              <a:solidFill>
                <a:srgbClr val="FFFFFF"/>
              </a:solidFill>
              <a:latin typeface="Segoe UI Light" panose="020B0502040204020203" pitchFamily="34" charset="0"/>
            </a:endParaRPr>
          </a:p>
          <a:p>
            <a:pPr defTabSz="930478">
              <a:lnSpc>
                <a:spcPct val="100000"/>
              </a:lnSpc>
              <a:spcBef>
                <a:spcPts val="0"/>
              </a:spcBef>
              <a:buClrTx/>
              <a:buSzTx/>
            </a:pPr>
            <a:endParaRPr lang="en-US" sz="798" kern="0" dirty="0">
              <a:solidFill>
                <a:srgbClr val="FFFFFF"/>
              </a:solidFill>
              <a:latin typeface="Segoe UI Light" panose="020B0502040204020203" pitchFamily="34" charset="0"/>
            </a:endParaRPr>
          </a:p>
        </p:txBody>
      </p:sp>
    </p:spTree>
    <p:custDataLst>
      <p:tags r:id="rId1"/>
    </p:custDataLst>
    <p:extLst>
      <p:ext uri="{BB962C8B-B14F-4D97-AF65-F5344CB8AC3E}">
        <p14:creationId xmlns:p14="http://schemas.microsoft.com/office/powerpoint/2010/main" val="86374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250"/>
                                        <p:tgtEl>
                                          <p:spTgt spid="11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250"/>
                                        <p:tgtEl>
                                          <p:spTgt spid="113"/>
                                        </p:tgtEl>
                                      </p:cBhvr>
                                    </p:animEffect>
                                  </p:childTnLst>
                                </p:cTn>
                              </p:par>
                              <p:par>
                                <p:cTn id="12" presetID="10" presetClass="entr" presetSubtype="0" fill="hold" nodeType="with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fade">
                                      <p:cBhvr>
                                        <p:cTn id="14" dur="250"/>
                                        <p:tgtEl>
                                          <p:spTgt spid="18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250"/>
                                        <p:tgtEl>
                                          <p:spTgt spid="114"/>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250"/>
                                        <p:tgtEl>
                                          <p:spTgt spid="112"/>
                                        </p:tgtEl>
                                      </p:cBhvr>
                                    </p:animEffect>
                                  </p:childTnLst>
                                </p:cTn>
                              </p:par>
                            </p:childTnLst>
                          </p:cTn>
                        </p:par>
                        <p:par>
                          <p:cTn id="27" fill="hold">
                            <p:stCondLst>
                              <p:cond delay="1250"/>
                            </p:stCondLst>
                            <p:childTnLst>
                              <p:par>
                                <p:cTn id="28" presetID="10" presetClass="entr" presetSubtype="0" fill="hold" nodeType="afterEffect">
                                  <p:stCondLst>
                                    <p:cond delay="0"/>
                                  </p:stCondLst>
                                  <p:childTnLst>
                                    <p:set>
                                      <p:cBhvr>
                                        <p:cTn id="29" dur="1" fill="hold">
                                          <p:stCondLst>
                                            <p:cond delay="0"/>
                                          </p:stCondLst>
                                        </p:cTn>
                                        <p:tgtEl>
                                          <p:spTgt spid="111">
                                            <p:txEl>
                                              <p:pRg st="0" end="0"/>
                                            </p:txEl>
                                          </p:spTgt>
                                        </p:tgtEl>
                                        <p:attrNameLst>
                                          <p:attrName>style.visibility</p:attrName>
                                        </p:attrNameLst>
                                      </p:cBhvr>
                                      <p:to>
                                        <p:strVal val="visible"/>
                                      </p:to>
                                    </p:set>
                                    <p:animEffect transition="in" filter="fade">
                                      <p:cBhvr>
                                        <p:cTn id="30" dur="250"/>
                                        <p:tgtEl>
                                          <p:spTgt spid="111">
                                            <p:txEl>
                                              <p:pRg st="0" end="0"/>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11">
                                            <p:txEl>
                                              <p:pRg st="1" end="1"/>
                                            </p:txEl>
                                          </p:spTgt>
                                        </p:tgtEl>
                                        <p:attrNameLst>
                                          <p:attrName>style.visibility</p:attrName>
                                        </p:attrNameLst>
                                      </p:cBhvr>
                                      <p:to>
                                        <p:strVal val="visible"/>
                                      </p:to>
                                    </p:set>
                                    <p:animEffect transition="in" filter="fade">
                                      <p:cBhvr>
                                        <p:cTn id="34" dur="250"/>
                                        <p:tgtEl>
                                          <p:spTgt spid="1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8">
                                            <p:txEl>
                                              <p:pRg st="0" end="0"/>
                                            </p:txEl>
                                          </p:spTgt>
                                        </p:tgtEl>
                                        <p:attrNameLst>
                                          <p:attrName>style.visibility</p:attrName>
                                        </p:attrNameLst>
                                      </p:cBhvr>
                                      <p:to>
                                        <p:strVal val="visible"/>
                                      </p:to>
                                    </p:set>
                                    <p:animEffect transition="in" filter="fade">
                                      <p:cBhvr>
                                        <p:cTn id="39" dur="500"/>
                                        <p:tgtEl>
                                          <p:spTgt spid="188">
                                            <p:txEl>
                                              <p:pRg st="0" end="0"/>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88">
                                            <p:txEl>
                                              <p:pRg st="2" end="2"/>
                                            </p:txEl>
                                          </p:spTgt>
                                        </p:tgtEl>
                                        <p:attrNameLst>
                                          <p:attrName>style.visibility</p:attrName>
                                        </p:attrNameLst>
                                      </p:cBhvr>
                                      <p:to>
                                        <p:strVal val="visible"/>
                                      </p:to>
                                    </p:set>
                                    <p:animEffect transition="in" filter="fade">
                                      <p:cBhvr>
                                        <p:cTn id="43" dur="500"/>
                                        <p:tgtEl>
                                          <p:spTgt spid="188">
                                            <p:txEl>
                                              <p:pRg st="2" end="2"/>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88">
                                            <p:txEl>
                                              <p:pRg st="4" end="4"/>
                                            </p:txEl>
                                          </p:spTgt>
                                        </p:tgtEl>
                                        <p:attrNameLst>
                                          <p:attrName>style.visibility</p:attrName>
                                        </p:attrNameLst>
                                      </p:cBhvr>
                                      <p:to>
                                        <p:strVal val="visible"/>
                                      </p:to>
                                    </p:set>
                                    <p:animEffect transition="in" filter="fade">
                                      <p:cBhvr>
                                        <p:cTn id="47" dur="500"/>
                                        <p:tgtEl>
                                          <p:spTgt spid="188">
                                            <p:txEl>
                                              <p:pRg st="4" end="4"/>
                                            </p:txEl>
                                          </p:spTgt>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88">
                                            <p:txEl>
                                              <p:pRg st="6" end="6"/>
                                            </p:txEl>
                                          </p:spTgt>
                                        </p:tgtEl>
                                        <p:attrNameLst>
                                          <p:attrName>style.visibility</p:attrName>
                                        </p:attrNameLst>
                                      </p:cBhvr>
                                      <p:to>
                                        <p:strVal val="visible"/>
                                      </p:to>
                                    </p:set>
                                    <p:animEffect transition="in" filter="fade">
                                      <p:cBhvr>
                                        <p:cTn id="51" dur="500"/>
                                        <p:tgtEl>
                                          <p:spTgt spid="18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678689" y="3469586"/>
            <a:ext cx="3320122" cy="0"/>
          </a:xfrm>
          <a:prstGeom prst="line">
            <a:avLst/>
          </a:prstGeom>
          <a:ln w="21590">
            <a:solidFill>
              <a:srgbClr val="4EB1F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3961848" y="2290966"/>
            <a:ext cx="4123074" cy="2357241"/>
          </a:xfrm>
          <a:prstGeom prst="rect">
            <a:avLst/>
          </a:prstGeom>
        </p:spPr>
      </p:pic>
      <p:sp>
        <p:nvSpPr>
          <p:cNvPr id="2" name="Title 1"/>
          <p:cNvSpPr>
            <a:spLocks noGrp="1"/>
          </p:cNvSpPr>
          <p:nvPr>
            <p:ph type="title"/>
          </p:nvPr>
        </p:nvSpPr>
        <p:spPr>
          <a:xfrm>
            <a:off x="572298" y="320322"/>
            <a:ext cx="6924760" cy="820646"/>
          </a:xfrm>
        </p:spPr>
        <p:txBody>
          <a:bodyPr/>
          <a:lstStyle/>
          <a:p>
            <a:r>
              <a:rPr lang="en-US" sz="4483" dirty="0">
                <a:latin typeface="+mj-lt"/>
                <a:cs typeface="Segoe UI Semilight" panose="020B0402040204020203" pitchFamily="34" charset="0"/>
              </a:rPr>
              <a:t>.NET and Containers</a:t>
            </a:r>
          </a:p>
        </p:txBody>
      </p:sp>
      <p:pic>
        <p:nvPicPr>
          <p:cNvPr id="5" name="Picture 4"/>
          <p:cNvPicPr>
            <a:picLocks noChangeAspect="1"/>
          </p:cNvPicPr>
          <p:nvPr/>
        </p:nvPicPr>
        <p:blipFill>
          <a:blip r:embed="rId4"/>
          <a:stretch>
            <a:fillRect/>
          </a:stretch>
        </p:blipFill>
        <p:spPr>
          <a:xfrm>
            <a:off x="1819457" y="2880680"/>
            <a:ext cx="2327880" cy="1499490"/>
          </a:xfrm>
          <a:prstGeom prst="rect">
            <a:avLst/>
          </a:prstGeom>
        </p:spPr>
      </p:pic>
      <p:pic>
        <p:nvPicPr>
          <p:cNvPr id="6" name="Picture 5"/>
          <p:cNvPicPr>
            <a:picLocks noChangeAspect="1"/>
          </p:cNvPicPr>
          <p:nvPr/>
        </p:nvPicPr>
        <p:blipFill>
          <a:blip r:embed="rId5"/>
          <a:stretch>
            <a:fillRect/>
          </a:stretch>
        </p:blipFill>
        <p:spPr>
          <a:xfrm>
            <a:off x="7375438" y="1319955"/>
            <a:ext cx="2514530" cy="1449158"/>
          </a:xfrm>
          <a:prstGeom prst="rect">
            <a:avLst/>
          </a:prstGeom>
        </p:spPr>
      </p:pic>
      <p:pic>
        <p:nvPicPr>
          <p:cNvPr id="7" name="Picture 6"/>
          <p:cNvPicPr>
            <a:picLocks noChangeAspect="1"/>
          </p:cNvPicPr>
          <p:nvPr/>
        </p:nvPicPr>
        <p:blipFill>
          <a:blip r:embed="rId6"/>
          <a:stretch>
            <a:fillRect/>
          </a:stretch>
        </p:blipFill>
        <p:spPr>
          <a:xfrm>
            <a:off x="7818352" y="4201944"/>
            <a:ext cx="1851740" cy="2025999"/>
          </a:xfrm>
          <a:prstGeom prst="rect">
            <a:avLst/>
          </a:prstGeom>
        </p:spPr>
      </p:pic>
      <p:sp>
        <p:nvSpPr>
          <p:cNvPr id="10" name="TextBox 9"/>
          <p:cNvSpPr txBox="1"/>
          <p:nvPr/>
        </p:nvSpPr>
        <p:spPr>
          <a:xfrm>
            <a:off x="8048983" y="1864420"/>
            <a:ext cx="1180441" cy="645973"/>
          </a:xfrm>
          <a:prstGeom prst="rect">
            <a:avLst/>
          </a:prstGeom>
          <a:noFill/>
        </p:spPr>
        <p:txBody>
          <a:bodyPr wrap="none" lIns="186309" tIns="149047" rIns="186309" bIns="149047" rtlCol="0">
            <a:spAutoFit/>
          </a:bodyPr>
          <a:lstStyle/>
          <a:p>
            <a:pPr defTabSz="931591">
              <a:lnSpc>
                <a:spcPct val="90000"/>
              </a:lnSpc>
              <a:spcAft>
                <a:spcPts val="611"/>
              </a:spcAft>
              <a:defRPr/>
            </a:pPr>
            <a:r>
              <a:rPr lang="en-US" sz="2445" kern="0" dirty="0">
                <a:gradFill>
                  <a:gsLst>
                    <a:gs pos="2917">
                      <a:srgbClr val="FFFFFF"/>
                    </a:gs>
                    <a:gs pos="30000">
                      <a:srgbClr val="FFFFFF"/>
                    </a:gs>
                  </a:gsLst>
                  <a:lin ang="5400000" scaled="0"/>
                </a:gradFill>
                <a:latin typeface="Segoe UI"/>
              </a:rPr>
              <a:t>Azure</a:t>
            </a:r>
          </a:p>
        </p:txBody>
      </p:sp>
      <p:sp>
        <p:nvSpPr>
          <p:cNvPr id="49" name="TextBox 48"/>
          <p:cNvSpPr txBox="1"/>
          <p:nvPr/>
        </p:nvSpPr>
        <p:spPr>
          <a:xfrm>
            <a:off x="4707821" y="4778180"/>
            <a:ext cx="3426289" cy="645973"/>
          </a:xfrm>
          <a:prstGeom prst="rect">
            <a:avLst/>
          </a:prstGeom>
          <a:noFill/>
        </p:spPr>
        <p:txBody>
          <a:bodyPr wrap="none" lIns="186309" tIns="149047" rIns="186309" bIns="149047" rtlCol="0">
            <a:spAutoFit/>
          </a:bodyPr>
          <a:lstStyle/>
          <a:p>
            <a:pPr defTabSz="931591">
              <a:lnSpc>
                <a:spcPct val="90000"/>
              </a:lnSpc>
              <a:spcAft>
                <a:spcPts val="611"/>
              </a:spcAft>
              <a:defRPr/>
            </a:pPr>
            <a:r>
              <a:rPr lang="en-US" sz="2445" kern="0" dirty="0">
                <a:gradFill>
                  <a:gsLst>
                    <a:gs pos="2917">
                      <a:srgbClr val="FFFFFF"/>
                    </a:gs>
                    <a:gs pos="30000">
                      <a:srgbClr val="FFFFFF"/>
                    </a:gs>
                  </a:gsLst>
                  <a:lin ang="5400000" scaled="0"/>
                </a:gradFill>
                <a:latin typeface="Segoe UI"/>
              </a:rPr>
              <a:t>Windows Server 2016</a:t>
            </a:r>
          </a:p>
        </p:txBody>
      </p:sp>
      <p:pic>
        <p:nvPicPr>
          <p:cNvPr id="8" name="Picture 7"/>
          <p:cNvPicPr>
            <a:picLocks noChangeAspect="1"/>
          </p:cNvPicPr>
          <p:nvPr/>
        </p:nvPicPr>
        <p:blipFill>
          <a:blip r:embed="rId7"/>
          <a:stretch>
            <a:fillRect/>
          </a:stretch>
        </p:blipFill>
        <p:spPr>
          <a:xfrm>
            <a:off x="3688452" y="3171785"/>
            <a:ext cx="1444963" cy="595602"/>
          </a:xfrm>
          <a:prstGeom prst="rect">
            <a:avLst/>
          </a:prstGeom>
        </p:spPr>
      </p:pic>
      <p:pic>
        <p:nvPicPr>
          <p:cNvPr id="13" name="Picture 12"/>
          <p:cNvPicPr>
            <a:picLocks noChangeAspect="1"/>
          </p:cNvPicPr>
          <p:nvPr/>
        </p:nvPicPr>
        <p:blipFill>
          <a:blip r:embed="rId7"/>
          <a:stretch>
            <a:fillRect/>
          </a:stretch>
        </p:blipFill>
        <p:spPr>
          <a:xfrm>
            <a:off x="3688452" y="3171785"/>
            <a:ext cx="1444963" cy="595602"/>
          </a:xfrm>
          <a:prstGeom prst="rect">
            <a:avLst/>
          </a:prstGeom>
        </p:spPr>
      </p:pic>
      <p:pic>
        <p:nvPicPr>
          <p:cNvPr id="11" name="Picture 10"/>
          <p:cNvPicPr>
            <a:picLocks noChangeAspect="1"/>
          </p:cNvPicPr>
          <p:nvPr/>
        </p:nvPicPr>
        <p:blipFill>
          <a:blip r:embed="rId6"/>
          <a:stretch>
            <a:fillRect/>
          </a:stretch>
        </p:blipFill>
        <p:spPr>
          <a:xfrm>
            <a:off x="9737160" y="2617426"/>
            <a:ext cx="1851740" cy="2025999"/>
          </a:xfrm>
          <a:prstGeom prst="rect">
            <a:avLst/>
          </a:prstGeom>
        </p:spPr>
      </p:pic>
      <p:sp>
        <p:nvSpPr>
          <p:cNvPr id="14" name="TextBox 13"/>
          <p:cNvSpPr txBox="1"/>
          <p:nvPr/>
        </p:nvSpPr>
        <p:spPr>
          <a:xfrm>
            <a:off x="11106118" y="2829950"/>
            <a:ext cx="1112767" cy="645973"/>
          </a:xfrm>
          <a:prstGeom prst="rect">
            <a:avLst/>
          </a:prstGeom>
          <a:noFill/>
        </p:spPr>
        <p:txBody>
          <a:bodyPr wrap="none" lIns="186309" tIns="149047" rIns="186309" bIns="149047" rtlCol="0">
            <a:spAutoFit/>
          </a:bodyPr>
          <a:lstStyle/>
          <a:p>
            <a:pPr defTabSz="931591">
              <a:lnSpc>
                <a:spcPct val="90000"/>
              </a:lnSpc>
              <a:spcAft>
                <a:spcPts val="611"/>
              </a:spcAft>
              <a:defRPr/>
            </a:pPr>
            <a:r>
              <a:rPr lang="en-US" sz="2445" kern="0" dirty="0">
                <a:gradFill>
                  <a:gsLst>
                    <a:gs pos="2917">
                      <a:srgbClr val="FFFFFF"/>
                    </a:gs>
                    <a:gs pos="30000">
                      <a:srgbClr val="FFFFFF"/>
                    </a:gs>
                  </a:gsLst>
                  <a:lin ang="5400000" scaled="0"/>
                </a:gradFill>
                <a:latin typeface="Segoe UI"/>
              </a:rPr>
              <a:t>Linux</a:t>
            </a:r>
          </a:p>
        </p:txBody>
      </p:sp>
      <p:pic>
        <p:nvPicPr>
          <p:cNvPr id="15" name="Picture 14"/>
          <p:cNvPicPr>
            <a:picLocks noChangeAspect="1"/>
          </p:cNvPicPr>
          <p:nvPr/>
        </p:nvPicPr>
        <p:blipFill>
          <a:blip r:embed="rId7"/>
          <a:stretch>
            <a:fillRect/>
          </a:stretch>
        </p:blipFill>
        <p:spPr>
          <a:xfrm>
            <a:off x="3674957" y="3171785"/>
            <a:ext cx="1444963" cy="595602"/>
          </a:xfrm>
          <a:prstGeom prst="rect">
            <a:avLst/>
          </a:prstGeom>
        </p:spPr>
      </p:pic>
    </p:spTree>
    <p:extLst>
      <p:ext uri="{BB962C8B-B14F-4D97-AF65-F5344CB8AC3E}">
        <p14:creationId xmlns:p14="http://schemas.microsoft.com/office/powerpoint/2010/main" val="3531450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3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18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23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33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800"/>
                            </p:stCondLst>
                            <p:childTnLst>
                              <p:par>
                                <p:cTn id="42" presetID="63" presetClass="path" presetSubtype="0" accel="100000" fill="hold" nodeType="afterEffect">
                                  <p:stCondLst>
                                    <p:cond delay="750"/>
                                  </p:stCondLst>
                                  <p:childTnLst>
                                    <p:animMotion origin="layout" path="M 2.91667E-6 -4.81481E-6 L 0.16041 -4.81481E-6 " pathEditMode="relative" rAng="0" ptsTypes="AA">
                                      <p:cBhvr>
                                        <p:cTn id="43" dur="750" fill="hold"/>
                                        <p:tgtEl>
                                          <p:spTgt spid="13"/>
                                        </p:tgtEl>
                                        <p:attrNameLst>
                                          <p:attrName>ppt_x</p:attrName>
                                          <p:attrName>ppt_y</p:attrName>
                                        </p:attrNameLst>
                                      </p:cBhvr>
                                      <p:rCtr x="8021" y="0"/>
                                    </p:animMotion>
                                  </p:childTnLst>
                                </p:cTn>
                              </p:par>
                            </p:childTnLst>
                          </p:cTn>
                        </p:par>
                        <p:par>
                          <p:cTn id="44" fill="hold">
                            <p:stCondLst>
                              <p:cond delay="5300"/>
                            </p:stCondLst>
                            <p:childTnLst>
                              <p:par>
                                <p:cTn id="45" presetID="42" presetClass="path" presetSubtype="0" fill="hold" nodeType="afterEffect">
                                  <p:stCondLst>
                                    <p:cond delay="0"/>
                                  </p:stCondLst>
                                  <p:childTnLst>
                                    <p:animMotion origin="layout" path="M 0.16041 -4.81481E-6 L 0.16041 -0.17129 " pathEditMode="relative" rAng="0" ptsTypes="AA">
                                      <p:cBhvr>
                                        <p:cTn id="46" dur="750" fill="hold"/>
                                        <p:tgtEl>
                                          <p:spTgt spid="13"/>
                                        </p:tgtEl>
                                        <p:attrNameLst>
                                          <p:attrName>ppt_x</p:attrName>
                                          <p:attrName>ppt_y</p:attrName>
                                        </p:attrNameLst>
                                      </p:cBhvr>
                                      <p:rCtr x="0" y="-8565"/>
                                    </p:animMotion>
                                  </p:childTnLst>
                                </p:cTn>
                              </p:par>
                            </p:childTnLst>
                          </p:cTn>
                        </p:par>
                        <p:par>
                          <p:cTn id="47" fill="hold">
                            <p:stCondLst>
                              <p:cond delay="6050"/>
                            </p:stCondLst>
                            <p:childTnLst>
                              <p:par>
                                <p:cTn id="48" presetID="63" presetClass="path" presetSubtype="0" decel="100000" fill="hold" nodeType="afterEffect">
                                  <p:stCondLst>
                                    <p:cond delay="0"/>
                                  </p:stCondLst>
                                  <p:childTnLst>
                                    <p:animMotion origin="layout" path="M 0.16041 -0.17129 L 0.31666 -0.17199 " pathEditMode="relative" rAng="0" ptsTypes="AA">
                                      <p:cBhvr>
                                        <p:cTn id="49" dur="750" fill="hold"/>
                                        <p:tgtEl>
                                          <p:spTgt spid="13"/>
                                        </p:tgtEl>
                                        <p:attrNameLst>
                                          <p:attrName>ppt_x</p:attrName>
                                          <p:attrName>ppt_y</p:attrName>
                                        </p:attrNameLst>
                                      </p:cBhvr>
                                      <p:rCtr x="7813" y="-46"/>
                                    </p:animMotion>
                                  </p:childTnLst>
                                </p:cTn>
                              </p:par>
                              <p:par>
                                <p:cTn id="50" presetID="10" presetClass="exit" presetSubtype="0" fill="hold" nodeType="withEffect">
                                  <p:stCondLst>
                                    <p:cond delay="1250"/>
                                  </p:stCondLst>
                                  <p:childTnLst>
                                    <p:animEffect transition="out" filter="fade">
                                      <p:cBhvr>
                                        <p:cTn id="51" dur="750"/>
                                        <p:tgtEl>
                                          <p:spTgt spid="13"/>
                                        </p:tgtEl>
                                      </p:cBhvr>
                                    </p:animEffect>
                                    <p:set>
                                      <p:cBhvr>
                                        <p:cTn id="52" dur="1" fill="hold">
                                          <p:stCondLst>
                                            <p:cond delay="749"/>
                                          </p:stCondLst>
                                        </p:cTn>
                                        <p:tgtEl>
                                          <p:spTgt spid="13"/>
                                        </p:tgtEl>
                                        <p:attrNameLst>
                                          <p:attrName>style.visibility</p:attrName>
                                        </p:attrNameLst>
                                      </p:cBhvr>
                                      <p:to>
                                        <p:strVal val="hidden"/>
                                      </p:to>
                                    </p:set>
                                  </p:childTnLst>
                                </p:cTn>
                              </p:par>
                            </p:childTnLst>
                          </p:cTn>
                        </p:par>
                        <p:par>
                          <p:cTn id="53" fill="hold">
                            <p:stCondLst>
                              <p:cond delay="8050"/>
                            </p:stCondLst>
                            <p:childTnLst>
                              <p:par>
                                <p:cTn id="54" presetID="10" presetClass="entr" presetSubtype="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par>
                          <p:cTn id="57" fill="hold">
                            <p:stCondLst>
                              <p:cond delay="8550"/>
                            </p:stCondLst>
                            <p:childTnLst>
                              <p:par>
                                <p:cTn id="58" presetID="63" presetClass="path" presetSubtype="0" accel="100000" fill="hold" nodeType="afterEffect">
                                  <p:stCondLst>
                                    <p:cond delay="750"/>
                                  </p:stCondLst>
                                  <p:childTnLst>
                                    <p:animMotion origin="layout" path="M 2.91667E-6 -4.81481E-6 L 0.16041 -4.81481E-6 " pathEditMode="relative" rAng="0" ptsTypes="AA">
                                      <p:cBhvr>
                                        <p:cTn id="59" dur="750" fill="hold"/>
                                        <p:tgtEl>
                                          <p:spTgt spid="8"/>
                                        </p:tgtEl>
                                        <p:attrNameLst>
                                          <p:attrName>ppt_x</p:attrName>
                                          <p:attrName>ppt_y</p:attrName>
                                        </p:attrNameLst>
                                      </p:cBhvr>
                                      <p:rCtr x="8021" y="0"/>
                                    </p:animMotion>
                                  </p:childTnLst>
                                </p:cTn>
                              </p:par>
                            </p:childTnLst>
                          </p:cTn>
                        </p:par>
                        <p:par>
                          <p:cTn id="60" fill="hold">
                            <p:stCondLst>
                              <p:cond delay="10050"/>
                            </p:stCondLst>
                            <p:childTnLst>
                              <p:par>
                                <p:cTn id="61" presetID="42" presetClass="path" presetSubtype="0" fill="hold" nodeType="afterEffect">
                                  <p:stCondLst>
                                    <p:cond delay="0"/>
                                  </p:stCondLst>
                                  <p:childTnLst>
                                    <p:animMotion origin="layout" path="M 0.16041 -4.81481E-6 L 0.16067 0.15209 " pathEditMode="relative" rAng="0" ptsTypes="AA">
                                      <p:cBhvr>
                                        <p:cTn id="62" dur="750" fill="hold"/>
                                        <p:tgtEl>
                                          <p:spTgt spid="8"/>
                                        </p:tgtEl>
                                        <p:attrNameLst>
                                          <p:attrName>ppt_x</p:attrName>
                                          <p:attrName>ppt_y</p:attrName>
                                        </p:attrNameLst>
                                      </p:cBhvr>
                                      <p:rCtr x="13" y="7593"/>
                                    </p:animMotion>
                                  </p:childTnLst>
                                </p:cTn>
                              </p:par>
                            </p:childTnLst>
                          </p:cTn>
                        </p:par>
                        <p:par>
                          <p:cTn id="63" fill="hold">
                            <p:stCondLst>
                              <p:cond delay="10800"/>
                            </p:stCondLst>
                            <p:childTnLst>
                              <p:par>
                                <p:cTn id="64" presetID="63" presetClass="path" presetSubtype="0" decel="100000" fill="hold" nodeType="afterEffect">
                                  <p:stCondLst>
                                    <p:cond delay="0"/>
                                  </p:stCondLst>
                                  <p:childTnLst>
                                    <p:animMotion origin="layout" path="M 0.16067 0.15209 L 0.31692 0.15139 " pathEditMode="relative" rAng="0" ptsTypes="AA">
                                      <p:cBhvr>
                                        <p:cTn id="65" dur="750" fill="hold"/>
                                        <p:tgtEl>
                                          <p:spTgt spid="8"/>
                                        </p:tgtEl>
                                        <p:attrNameLst>
                                          <p:attrName>ppt_x</p:attrName>
                                          <p:attrName>ppt_y</p:attrName>
                                        </p:attrNameLst>
                                      </p:cBhvr>
                                      <p:rCtr x="7813" y="-46"/>
                                    </p:animMotion>
                                  </p:childTnLst>
                                </p:cTn>
                              </p:par>
                              <p:par>
                                <p:cTn id="66" presetID="10" presetClass="exit" presetSubtype="0" fill="hold" nodeType="withEffect">
                                  <p:stCondLst>
                                    <p:cond delay="1250"/>
                                  </p:stCondLst>
                                  <p:childTnLst>
                                    <p:animEffect transition="out" filter="fade">
                                      <p:cBhvr>
                                        <p:cTn id="67" dur="750"/>
                                        <p:tgtEl>
                                          <p:spTgt spid="8"/>
                                        </p:tgtEl>
                                      </p:cBhvr>
                                    </p:animEffect>
                                    <p:set>
                                      <p:cBhvr>
                                        <p:cTn id="68" dur="1" fill="hold">
                                          <p:stCondLst>
                                            <p:cond delay="749"/>
                                          </p:stCondLst>
                                        </p:cTn>
                                        <p:tgtEl>
                                          <p:spTgt spid="8"/>
                                        </p:tgtEl>
                                        <p:attrNameLst>
                                          <p:attrName>style.visibility</p:attrName>
                                        </p:attrNameLst>
                                      </p:cBhvr>
                                      <p:to>
                                        <p:strVal val="hidden"/>
                                      </p:to>
                                    </p:set>
                                  </p:childTnLst>
                                </p:cTn>
                              </p:par>
                            </p:childTnLst>
                          </p:cTn>
                        </p:par>
                        <p:par>
                          <p:cTn id="69" fill="hold">
                            <p:stCondLst>
                              <p:cond delay="12800"/>
                            </p:stCondLst>
                            <p:childTnLst>
                              <p:par>
                                <p:cTn id="70" presetID="10" presetClass="entr" presetSubtype="0"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par>
                          <p:cTn id="73" fill="hold">
                            <p:stCondLst>
                              <p:cond delay="13300"/>
                            </p:stCondLst>
                            <p:childTnLst>
                              <p:par>
                                <p:cTn id="74" presetID="63" presetClass="path" presetSubtype="0" accel="50000" decel="50000" fill="hold" nodeType="afterEffect">
                                  <p:stCondLst>
                                    <p:cond delay="750"/>
                                  </p:stCondLst>
                                  <p:childTnLst>
                                    <p:animMotion origin="layout" path="M 4.58333E-6 -4.81481E-6 L 0.45104 -4.81481E-6 " pathEditMode="relative" rAng="0" ptsTypes="AA">
                                      <p:cBhvr>
                                        <p:cTn id="75" dur="2000" fill="hold"/>
                                        <p:tgtEl>
                                          <p:spTgt spid="15"/>
                                        </p:tgtEl>
                                        <p:attrNameLst>
                                          <p:attrName>ppt_x</p:attrName>
                                          <p:attrName>ppt_y</p:attrName>
                                        </p:attrNameLst>
                                      </p:cBhvr>
                                      <p:rCtr x="22552" y="0"/>
                                    </p:animMotion>
                                  </p:childTnLst>
                                </p:cTn>
                              </p:par>
                              <p:par>
                                <p:cTn id="76" presetID="10" presetClass="exit" presetSubtype="0" fill="hold" nodeType="withEffect">
                                  <p:stCondLst>
                                    <p:cond delay="2750"/>
                                  </p:stCondLst>
                                  <p:childTnLst>
                                    <p:animEffect transition="out" filter="fade">
                                      <p:cBhvr>
                                        <p:cTn id="77" dur="750"/>
                                        <p:tgtEl>
                                          <p:spTgt spid="15"/>
                                        </p:tgtEl>
                                      </p:cBhvr>
                                    </p:animEffect>
                                    <p:set>
                                      <p:cBhvr>
                                        <p:cTn id="78" dur="1" fill="hold">
                                          <p:stCondLst>
                                            <p:cond delay="7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E8AC-86A5-4E30-B058-A73020D1C097}"/>
              </a:ext>
            </a:extLst>
          </p:cNvPr>
          <p:cNvSpPr>
            <a:spLocks noGrp="1"/>
          </p:cNvSpPr>
          <p:nvPr>
            <p:ph type="title"/>
          </p:nvPr>
        </p:nvSpPr>
        <p:spPr/>
        <p:txBody>
          <a:bodyPr/>
          <a:lstStyle/>
          <a:p>
            <a:r>
              <a:rPr lang="en-US" dirty="0"/>
              <a:t>Understanding .NET </a:t>
            </a:r>
          </a:p>
        </p:txBody>
      </p:sp>
      <p:sp>
        <p:nvSpPr>
          <p:cNvPr id="3" name="Text Placeholder 2">
            <a:extLst>
              <a:ext uri="{FF2B5EF4-FFF2-40B4-BE49-F238E27FC236}">
                <a16:creationId xmlns:a16="http://schemas.microsoft.com/office/drawing/2014/main" id="{9A770412-3EE6-4F98-AB6A-3292A2BFB59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2505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77" y="422677"/>
            <a:ext cx="10568028" cy="820646"/>
          </a:xfrm>
        </p:spPr>
        <p:txBody>
          <a:bodyPr/>
          <a:lstStyle/>
          <a:p>
            <a:r>
              <a:rPr lang="en-US" sz="4483" dirty="0">
                <a:latin typeface="+mj-lt"/>
                <a:cs typeface="Segoe UI Semilight" panose="020B0402040204020203" pitchFamily="34" charset="0"/>
              </a:rPr>
              <a:t>Continuous Integration with Containers</a:t>
            </a:r>
          </a:p>
        </p:txBody>
      </p:sp>
      <p:pic>
        <p:nvPicPr>
          <p:cNvPr id="11" name="Picture 10"/>
          <p:cNvPicPr>
            <a:picLocks noChangeAspect="1"/>
          </p:cNvPicPr>
          <p:nvPr/>
        </p:nvPicPr>
        <p:blipFill>
          <a:blip r:embed="rId3"/>
          <a:stretch>
            <a:fillRect/>
          </a:stretch>
        </p:blipFill>
        <p:spPr>
          <a:xfrm>
            <a:off x="457569" y="3189408"/>
            <a:ext cx="2102764" cy="1356335"/>
          </a:xfrm>
          <a:prstGeom prst="rect">
            <a:avLst/>
          </a:prstGeom>
        </p:spPr>
      </p:pic>
      <p:pic>
        <p:nvPicPr>
          <p:cNvPr id="36" name="Picture 35"/>
          <p:cNvPicPr>
            <a:picLocks noChangeAspect="1"/>
          </p:cNvPicPr>
          <p:nvPr/>
        </p:nvPicPr>
        <p:blipFill>
          <a:blip r:embed="rId4"/>
          <a:stretch>
            <a:fillRect/>
          </a:stretch>
        </p:blipFill>
        <p:spPr>
          <a:xfrm>
            <a:off x="2578498" y="3812828"/>
            <a:ext cx="1489853" cy="109495"/>
          </a:xfrm>
          <a:prstGeom prst="rect">
            <a:avLst/>
          </a:prstGeom>
        </p:spPr>
      </p:pic>
      <p:grpSp>
        <p:nvGrpSpPr>
          <p:cNvPr id="125" name="Group 124"/>
          <p:cNvGrpSpPr/>
          <p:nvPr/>
        </p:nvGrpSpPr>
        <p:grpSpPr>
          <a:xfrm>
            <a:off x="4187901" y="2672319"/>
            <a:ext cx="3102697" cy="2403155"/>
            <a:chOff x="6393746" y="2619239"/>
            <a:chExt cx="3045592" cy="2358925"/>
          </a:xfrm>
        </p:grpSpPr>
        <p:pic>
          <p:nvPicPr>
            <p:cNvPr id="12" name="Picture 11"/>
            <p:cNvPicPr>
              <a:picLocks noChangeAspect="1"/>
            </p:cNvPicPr>
            <p:nvPr/>
          </p:nvPicPr>
          <p:blipFill>
            <a:blip r:embed="rId5"/>
            <a:stretch>
              <a:fillRect/>
            </a:stretch>
          </p:blipFill>
          <p:spPr>
            <a:xfrm>
              <a:off x="6393746" y="2619239"/>
              <a:ext cx="207405" cy="208662"/>
            </a:xfrm>
            <a:prstGeom prst="rect">
              <a:avLst/>
            </a:prstGeom>
          </p:spPr>
        </p:pic>
        <p:pic>
          <p:nvPicPr>
            <p:cNvPr id="38" name="Picture 37"/>
            <p:cNvPicPr>
              <a:picLocks noChangeAspect="1"/>
            </p:cNvPicPr>
            <p:nvPr/>
          </p:nvPicPr>
          <p:blipFill>
            <a:blip r:embed="rId5"/>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5"/>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5"/>
            <a:stretch>
              <a:fillRect/>
            </a:stretch>
          </p:blipFill>
          <p:spPr>
            <a:xfrm rot="16200000">
              <a:off x="6394374" y="4769502"/>
              <a:ext cx="207405" cy="208662"/>
            </a:xfrm>
            <a:prstGeom prst="rect">
              <a:avLst/>
            </a:prstGeom>
          </p:spPr>
        </p:pic>
      </p:grpSp>
      <p:grpSp>
        <p:nvGrpSpPr>
          <p:cNvPr id="104" name="Group 103"/>
          <p:cNvGrpSpPr/>
          <p:nvPr/>
        </p:nvGrpSpPr>
        <p:grpSpPr>
          <a:xfrm>
            <a:off x="3015031" y="3526421"/>
            <a:ext cx="680480" cy="680480"/>
            <a:chOff x="3087960" y="3372843"/>
            <a:chExt cx="667956" cy="667956"/>
          </a:xfrm>
        </p:grpSpPr>
        <p:pic>
          <p:nvPicPr>
            <p:cNvPr id="37" name="Picture 36"/>
            <p:cNvPicPr>
              <a:picLocks noChangeAspect="1"/>
            </p:cNvPicPr>
            <p:nvPr/>
          </p:nvPicPr>
          <p:blipFill>
            <a:blip r:embed="rId6"/>
            <a:stretch>
              <a:fillRect/>
            </a:stretch>
          </p:blipFill>
          <p:spPr>
            <a:xfrm>
              <a:off x="3087960" y="3372843"/>
              <a:ext cx="667956" cy="667956"/>
            </a:xfrm>
            <a:prstGeom prst="rect">
              <a:avLst/>
            </a:prstGeom>
          </p:spPr>
        </p:pic>
        <p:sp>
          <p:nvSpPr>
            <p:cNvPr id="102" name="TextBox 101"/>
            <p:cNvSpPr txBox="1"/>
            <p:nvPr/>
          </p:nvSpPr>
          <p:spPr>
            <a:xfrm>
              <a:off x="3202937" y="3902527"/>
              <a:ext cx="439224" cy="112851"/>
            </a:xfrm>
            <a:prstGeom prst="rect">
              <a:avLst/>
            </a:prstGeom>
            <a:noFill/>
          </p:spPr>
          <p:txBody>
            <a:bodyPr wrap="none" lIns="0" tIns="0" rIns="0" bIns="0" rtlCol="0">
              <a:spAutoFit/>
            </a:bodyPr>
            <a:lstStyle/>
            <a:p>
              <a:pPr algn="r" defTabSz="931591">
                <a:lnSpc>
                  <a:spcPct val="90000"/>
                </a:lnSpc>
                <a:spcAft>
                  <a:spcPts val="611"/>
                </a:spcAft>
              </a:pPr>
              <a:r>
                <a:rPr lang="en-US" sz="815" kern="0" dirty="0">
                  <a:solidFill>
                    <a:srgbClr val="0078D7"/>
                  </a:solidFill>
                  <a:latin typeface="Segoe UI Semibold" panose="020B0702040204020203" pitchFamily="34" charset="0"/>
                  <a:cs typeface="Segoe UI Semibold" panose="020B0702040204020203" pitchFamily="34" charset="0"/>
                </a:rPr>
                <a:t>WEB APP</a:t>
              </a:r>
            </a:p>
          </p:txBody>
        </p:sp>
      </p:grpSp>
      <p:grpSp>
        <p:nvGrpSpPr>
          <p:cNvPr id="126" name="Group 125"/>
          <p:cNvGrpSpPr/>
          <p:nvPr/>
        </p:nvGrpSpPr>
        <p:grpSpPr>
          <a:xfrm>
            <a:off x="4204977" y="2682444"/>
            <a:ext cx="3061518" cy="2370849"/>
            <a:chOff x="6410508" y="2629178"/>
            <a:chExt cx="3005171" cy="2327214"/>
          </a:xfrm>
        </p:grpSpPr>
        <p:sp>
          <p:nvSpPr>
            <p:cNvPr id="48" name="Rectangle 47"/>
            <p:cNvSpPr/>
            <p:nvPr/>
          </p:nvSpPr>
          <p:spPr bwMode="auto">
            <a:xfrm>
              <a:off x="6410508" y="2640363"/>
              <a:ext cx="3005171" cy="2316029"/>
            </a:xfrm>
            <a:prstGeom prst="rect">
              <a:avLst/>
            </a:prstGeom>
            <a:solidFill>
              <a:srgbClr val="0063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Box 102"/>
            <p:cNvSpPr txBox="1"/>
            <p:nvPr/>
          </p:nvSpPr>
          <p:spPr>
            <a:xfrm>
              <a:off x="6634208" y="2629178"/>
              <a:ext cx="2545708" cy="461665"/>
            </a:xfrm>
            <a:prstGeom prst="rect">
              <a:avLst/>
            </a:prstGeom>
            <a:noFill/>
          </p:spPr>
          <p:txBody>
            <a:bodyPr wrap="square" lIns="186309" tIns="149047" rIns="186309" bIns="149047" rtlCol="0">
              <a:spAutoFit/>
            </a:bodyPr>
            <a:lstStyle/>
            <a:p>
              <a:pPr algn="ctr" defTabSz="931591">
                <a:lnSpc>
                  <a:spcPct val="90000"/>
                </a:lnSpc>
                <a:spcAft>
                  <a:spcPts val="611"/>
                </a:spcAft>
              </a:pP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grpSp>
      <p:grpSp>
        <p:nvGrpSpPr>
          <p:cNvPr id="123" name="Group 122"/>
          <p:cNvGrpSpPr/>
          <p:nvPr/>
        </p:nvGrpSpPr>
        <p:grpSpPr>
          <a:xfrm>
            <a:off x="4599207" y="3123824"/>
            <a:ext cx="2272259" cy="302429"/>
            <a:chOff x="4304311" y="2977655"/>
            <a:chExt cx="2230438" cy="296863"/>
          </a:xfrm>
        </p:grpSpPr>
        <p:grpSp>
          <p:nvGrpSpPr>
            <p:cNvPr id="60" name="Group 59"/>
            <p:cNvGrpSpPr/>
            <p:nvPr/>
          </p:nvGrpSpPr>
          <p:grpSpPr>
            <a:xfrm>
              <a:off x="4304311" y="2977655"/>
              <a:ext cx="2230438" cy="296863"/>
              <a:chOff x="3749675" y="2147445"/>
              <a:chExt cx="2230438" cy="296863"/>
            </a:xfrm>
          </p:grpSpPr>
          <p:grpSp>
            <p:nvGrpSpPr>
              <p:cNvPr id="49" name="Group 19"/>
              <p:cNvGrpSpPr>
                <a:grpSpLocks noChangeAspect="1"/>
              </p:cNvGrpSpPr>
              <p:nvPr/>
            </p:nvGrpSpPr>
            <p:grpSpPr bwMode="auto">
              <a:xfrm>
                <a:off x="3749675" y="2147445"/>
                <a:ext cx="2230438" cy="296863"/>
                <a:chOff x="2362" y="1778"/>
                <a:chExt cx="1405" cy="187"/>
              </a:xfrm>
            </p:grpSpPr>
            <p:sp>
              <p:nvSpPr>
                <p:cNvPr id="50"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51"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52"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sp>
            <p:nvSpPr>
              <p:cNvPr id="53" name="TextBox 52"/>
              <p:cNvSpPr txBox="1"/>
              <p:nvPr/>
            </p:nvSpPr>
            <p:spPr>
              <a:xfrm>
                <a:off x="4158924" y="2239769"/>
                <a:ext cx="1045158" cy="112851"/>
              </a:xfrm>
              <a:prstGeom prst="rect">
                <a:avLst/>
              </a:prstGeom>
              <a:noFill/>
            </p:spPr>
            <p:txBody>
              <a:bodyPr wrap="none" lIns="0" tIns="0" rIns="0" bIns="0" rtlCol="0">
                <a:spAutoFit/>
              </a:bodyPr>
              <a:lstStyle/>
              <a:p>
                <a:pPr defTabSz="931591">
                  <a:lnSpc>
                    <a:spcPct val="90000"/>
                  </a:lnSpc>
                  <a:spcAft>
                    <a:spcPts val="611"/>
                  </a:spcAft>
                </a:pPr>
                <a:r>
                  <a:rPr lang="en-US" sz="815" kern="0" dirty="0">
                    <a:solidFill>
                      <a:srgbClr val="EAEAEA">
                        <a:lumMod val="25000"/>
                      </a:srgbClr>
                    </a:solidFill>
                    <a:latin typeface="Segoe UI Semibold" panose="020B0702040204020203" pitchFamily="34" charset="0"/>
                    <a:cs typeface="Segoe UI Semibold" panose="020B0702040204020203" pitchFamily="34" charset="0"/>
                  </a:rPr>
                  <a:t>Shopping Cart Service</a:t>
                </a:r>
              </a:p>
            </p:txBody>
          </p:sp>
        </p:grpSp>
        <p:sp>
          <p:nvSpPr>
            <p:cNvPr id="106" name="Freeform 13"/>
            <p:cNvSpPr>
              <a:spLocks noEditPoints="1"/>
            </p:cNvSpPr>
            <p:nvPr/>
          </p:nvSpPr>
          <p:spPr bwMode="auto">
            <a:xfrm>
              <a:off x="4392247" y="3049539"/>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grpSp>
        <p:nvGrpSpPr>
          <p:cNvPr id="122" name="Group 121"/>
          <p:cNvGrpSpPr/>
          <p:nvPr/>
        </p:nvGrpSpPr>
        <p:grpSpPr>
          <a:xfrm>
            <a:off x="4599207" y="3467136"/>
            <a:ext cx="2272259" cy="302429"/>
            <a:chOff x="4304311" y="3314648"/>
            <a:chExt cx="2230438" cy="296863"/>
          </a:xfrm>
        </p:grpSpPr>
        <p:grpSp>
          <p:nvGrpSpPr>
            <p:cNvPr id="61" name="Group 60"/>
            <p:cNvGrpSpPr/>
            <p:nvPr/>
          </p:nvGrpSpPr>
          <p:grpSpPr>
            <a:xfrm>
              <a:off x="4304311" y="3314648"/>
              <a:ext cx="2230438" cy="296863"/>
              <a:chOff x="3749675" y="2147445"/>
              <a:chExt cx="2230438" cy="296863"/>
            </a:xfrm>
          </p:grpSpPr>
          <p:grpSp>
            <p:nvGrpSpPr>
              <p:cNvPr id="62" name="Group 19"/>
              <p:cNvGrpSpPr>
                <a:grpSpLocks noChangeAspect="1"/>
              </p:cNvGrpSpPr>
              <p:nvPr/>
            </p:nvGrpSpPr>
            <p:grpSpPr bwMode="auto">
              <a:xfrm>
                <a:off x="3749675" y="2147445"/>
                <a:ext cx="2230438" cy="296863"/>
                <a:chOff x="2362" y="1778"/>
                <a:chExt cx="1405" cy="187"/>
              </a:xfrm>
            </p:grpSpPr>
            <p:sp>
              <p:nvSpPr>
                <p:cNvPr id="65"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66"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67"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sp>
            <p:nvSpPr>
              <p:cNvPr id="63" name="TextBox 62"/>
              <p:cNvSpPr txBox="1"/>
              <p:nvPr/>
            </p:nvSpPr>
            <p:spPr>
              <a:xfrm>
                <a:off x="4158924" y="2239769"/>
                <a:ext cx="729367" cy="112851"/>
              </a:xfrm>
              <a:prstGeom prst="rect">
                <a:avLst/>
              </a:prstGeom>
              <a:noFill/>
            </p:spPr>
            <p:txBody>
              <a:bodyPr wrap="none" lIns="0" tIns="0" rIns="0" bIns="0" rtlCol="0">
                <a:spAutoFit/>
              </a:bodyPr>
              <a:lstStyle/>
              <a:p>
                <a:pPr defTabSz="931591">
                  <a:lnSpc>
                    <a:spcPct val="90000"/>
                  </a:lnSpc>
                  <a:spcAft>
                    <a:spcPts val="611"/>
                  </a:spcAft>
                </a:pPr>
                <a:r>
                  <a:rPr lang="en-US" sz="815" kern="0" dirty="0">
                    <a:solidFill>
                      <a:srgbClr val="EAEAEA">
                        <a:lumMod val="25000"/>
                      </a:srgbClr>
                    </a:solidFill>
                    <a:latin typeface="Segoe UI Semibold" panose="020B0702040204020203" pitchFamily="34" charset="0"/>
                    <a:cs typeface="Segoe UI Semibold" panose="020B0702040204020203" pitchFamily="34" charset="0"/>
                  </a:rPr>
                  <a:t>Catalog Service</a:t>
                </a:r>
              </a:p>
            </p:txBody>
          </p:sp>
        </p:grpSp>
        <p:sp>
          <p:nvSpPr>
            <p:cNvPr id="107" name="Freeform 14"/>
            <p:cNvSpPr>
              <a:spLocks noEditPoints="1"/>
            </p:cNvSpPr>
            <p:nvPr/>
          </p:nvSpPr>
          <p:spPr bwMode="auto">
            <a:xfrm>
              <a:off x="4406833" y="3371801"/>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grpSp>
        <p:nvGrpSpPr>
          <p:cNvPr id="121" name="Group 120"/>
          <p:cNvGrpSpPr/>
          <p:nvPr/>
        </p:nvGrpSpPr>
        <p:grpSpPr>
          <a:xfrm>
            <a:off x="4599207" y="3810448"/>
            <a:ext cx="2272259" cy="302429"/>
            <a:chOff x="4304311" y="3651641"/>
            <a:chExt cx="2230438" cy="296863"/>
          </a:xfrm>
        </p:grpSpPr>
        <p:grpSp>
          <p:nvGrpSpPr>
            <p:cNvPr id="68" name="Group 67"/>
            <p:cNvGrpSpPr/>
            <p:nvPr/>
          </p:nvGrpSpPr>
          <p:grpSpPr>
            <a:xfrm>
              <a:off x="4304311" y="3651641"/>
              <a:ext cx="2230438" cy="296863"/>
              <a:chOff x="3749675" y="2147445"/>
              <a:chExt cx="2230438" cy="296863"/>
            </a:xfrm>
          </p:grpSpPr>
          <p:grpSp>
            <p:nvGrpSpPr>
              <p:cNvPr id="69" name="Group 19"/>
              <p:cNvGrpSpPr>
                <a:grpSpLocks noChangeAspect="1"/>
              </p:cNvGrpSpPr>
              <p:nvPr/>
            </p:nvGrpSpPr>
            <p:grpSpPr bwMode="auto">
              <a:xfrm>
                <a:off x="3749675" y="2147445"/>
                <a:ext cx="2230438" cy="296863"/>
                <a:chOff x="2362" y="1778"/>
                <a:chExt cx="1405" cy="187"/>
              </a:xfrm>
            </p:grpSpPr>
            <p:sp>
              <p:nvSpPr>
                <p:cNvPr id="7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7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74"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sp>
            <p:nvSpPr>
              <p:cNvPr id="70" name="TextBox 69"/>
              <p:cNvSpPr txBox="1"/>
              <p:nvPr/>
            </p:nvSpPr>
            <p:spPr>
              <a:xfrm>
                <a:off x="4158924" y="2239769"/>
                <a:ext cx="819135" cy="112851"/>
              </a:xfrm>
              <a:prstGeom prst="rect">
                <a:avLst/>
              </a:prstGeom>
              <a:noFill/>
            </p:spPr>
            <p:txBody>
              <a:bodyPr wrap="none" lIns="0" tIns="0" rIns="0" bIns="0" rtlCol="0">
                <a:spAutoFit/>
              </a:bodyPr>
              <a:lstStyle/>
              <a:p>
                <a:pPr defTabSz="931591">
                  <a:lnSpc>
                    <a:spcPct val="90000"/>
                  </a:lnSpc>
                  <a:spcAft>
                    <a:spcPts val="611"/>
                  </a:spcAft>
                </a:pPr>
                <a:r>
                  <a:rPr lang="en-US" sz="815" kern="0" dirty="0">
                    <a:solidFill>
                      <a:srgbClr val="EAEAEA">
                        <a:lumMod val="25000"/>
                      </a:srgbClr>
                    </a:solidFill>
                    <a:latin typeface="Segoe UI Semibold" panose="020B0702040204020203" pitchFamily="34" charset="0"/>
                    <a:cs typeface="Segoe UI Semibold" panose="020B0702040204020203" pitchFamily="34" charset="0"/>
                  </a:rPr>
                  <a:t>Inventory Service</a:t>
                </a:r>
              </a:p>
            </p:txBody>
          </p:sp>
        </p:grpSp>
        <p:sp>
          <p:nvSpPr>
            <p:cNvPr id="108" name="Freeform 15"/>
            <p:cNvSpPr>
              <a:spLocks noEditPoints="1"/>
            </p:cNvSpPr>
            <p:nvPr/>
          </p:nvSpPr>
          <p:spPr bwMode="auto">
            <a:xfrm>
              <a:off x="4406833" y="3700170"/>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grpSp>
        <p:nvGrpSpPr>
          <p:cNvPr id="120" name="Group 119"/>
          <p:cNvGrpSpPr/>
          <p:nvPr/>
        </p:nvGrpSpPr>
        <p:grpSpPr>
          <a:xfrm>
            <a:off x="4599207" y="4153759"/>
            <a:ext cx="2272259" cy="302429"/>
            <a:chOff x="4304311" y="3988634"/>
            <a:chExt cx="2230438" cy="296863"/>
          </a:xfrm>
        </p:grpSpPr>
        <p:grpSp>
          <p:nvGrpSpPr>
            <p:cNvPr id="75" name="Group 74"/>
            <p:cNvGrpSpPr/>
            <p:nvPr/>
          </p:nvGrpSpPr>
          <p:grpSpPr>
            <a:xfrm>
              <a:off x="4304311" y="3988634"/>
              <a:ext cx="2230438" cy="296863"/>
              <a:chOff x="3749675" y="2147445"/>
              <a:chExt cx="2230438" cy="296863"/>
            </a:xfrm>
          </p:grpSpPr>
          <p:grpSp>
            <p:nvGrpSpPr>
              <p:cNvPr id="76" name="Group 19"/>
              <p:cNvGrpSpPr>
                <a:grpSpLocks noChangeAspect="1"/>
              </p:cNvGrpSpPr>
              <p:nvPr/>
            </p:nvGrpSpPr>
            <p:grpSpPr bwMode="auto">
              <a:xfrm>
                <a:off x="3749675" y="2147445"/>
                <a:ext cx="2230438" cy="296863"/>
                <a:chOff x="2362" y="1778"/>
                <a:chExt cx="1405" cy="187"/>
              </a:xfrm>
            </p:grpSpPr>
            <p:sp>
              <p:nvSpPr>
                <p:cNvPr id="79"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80"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81"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sp>
            <p:nvSpPr>
              <p:cNvPr id="77" name="TextBox 76"/>
              <p:cNvSpPr txBox="1"/>
              <p:nvPr/>
            </p:nvSpPr>
            <p:spPr>
              <a:xfrm>
                <a:off x="4158924" y="2239769"/>
                <a:ext cx="785471" cy="112851"/>
              </a:xfrm>
              <a:prstGeom prst="rect">
                <a:avLst/>
              </a:prstGeom>
              <a:noFill/>
            </p:spPr>
            <p:txBody>
              <a:bodyPr wrap="none" lIns="0" tIns="0" rIns="0" bIns="0" rtlCol="0">
                <a:spAutoFit/>
              </a:bodyPr>
              <a:lstStyle/>
              <a:p>
                <a:pPr defTabSz="931591">
                  <a:lnSpc>
                    <a:spcPct val="90000"/>
                  </a:lnSpc>
                  <a:spcAft>
                    <a:spcPts val="611"/>
                  </a:spcAft>
                </a:pPr>
                <a:r>
                  <a:rPr lang="en-US" sz="815" kern="0" dirty="0">
                    <a:solidFill>
                      <a:srgbClr val="EAEAEA">
                        <a:lumMod val="25000"/>
                      </a:srgbClr>
                    </a:solidFill>
                    <a:latin typeface="Segoe UI Semibold" panose="020B0702040204020203" pitchFamily="34" charset="0"/>
                    <a:cs typeface="Segoe UI Semibold" panose="020B0702040204020203" pitchFamily="34" charset="0"/>
                  </a:rPr>
                  <a:t>Shipping Service</a:t>
                </a:r>
              </a:p>
            </p:txBody>
          </p:sp>
        </p:grpSp>
        <p:grpSp>
          <p:nvGrpSpPr>
            <p:cNvPr id="109" name="Group 108"/>
            <p:cNvGrpSpPr/>
            <p:nvPr/>
          </p:nvGrpSpPr>
          <p:grpSpPr>
            <a:xfrm>
              <a:off x="4390612" y="4054947"/>
              <a:ext cx="167888" cy="167077"/>
              <a:chOff x="3829605" y="5987157"/>
              <a:chExt cx="167888" cy="167077"/>
            </a:xfrm>
          </p:grpSpPr>
          <p:sp>
            <p:nvSpPr>
              <p:cNvPr id="110" name="Freeform 5"/>
              <p:cNvSpPr>
                <a:spLocks noEditPoints="1"/>
              </p:cNvSpPr>
              <p:nvPr/>
            </p:nvSpPr>
            <p:spPr bwMode="auto">
              <a:xfrm>
                <a:off x="3829605" y="598715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1"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2"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3"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4"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5"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6"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117"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grpSp>
      <p:grpSp>
        <p:nvGrpSpPr>
          <p:cNvPr id="119" name="Group 118"/>
          <p:cNvGrpSpPr/>
          <p:nvPr/>
        </p:nvGrpSpPr>
        <p:grpSpPr>
          <a:xfrm>
            <a:off x="4599207" y="4497071"/>
            <a:ext cx="2272259" cy="302429"/>
            <a:chOff x="4304311" y="4325627"/>
            <a:chExt cx="2230438" cy="296863"/>
          </a:xfrm>
        </p:grpSpPr>
        <p:grpSp>
          <p:nvGrpSpPr>
            <p:cNvPr id="82" name="Group 81"/>
            <p:cNvGrpSpPr/>
            <p:nvPr/>
          </p:nvGrpSpPr>
          <p:grpSpPr>
            <a:xfrm>
              <a:off x="4304311" y="4325627"/>
              <a:ext cx="2230438" cy="296863"/>
              <a:chOff x="3749675" y="2147445"/>
              <a:chExt cx="2230438" cy="296863"/>
            </a:xfrm>
          </p:grpSpPr>
          <p:grpSp>
            <p:nvGrpSpPr>
              <p:cNvPr id="83" name="Group 19"/>
              <p:cNvGrpSpPr>
                <a:grpSpLocks noChangeAspect="1"/>
              </p:cNvGrpSpPr>
              <p:nvPr/>
            </p:nvGrpSpPr>
            <p:grpSpPr bwMode="auto">
              <a:xfrm>
                <a:off x="3749675" y="2147445"/>
                <a:ext cx="2230438" cy="296863"/>
                <a:chOff x="2362" y="1778"/>
                <a:chExt cx="1405" cy="187"/>
              </a:xfrm>
            </p:grpSpPr>
            <p:sp>
              <p:nvSpPr>
                <p:cNvPr id="8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87"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sp>
              <p:nvSpPr>
                <p:cNvPr id="88"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sp>
            <p:nvSpPr>
              <p:cNvPr id="84" name="TextBox 83"/>
              <p:cNvSpPr txBox="1"/>
              <p:nvPr/>
            </p:nvSpPr>
            <p:spPr>
              <a:xfrm>
                <a:off x="4158924" y="2239769"/>
                <a:ext cx="758221" cy="112851"/>
              </a:xfrm>
              <a:prstGeom prst="rect">
                <a:avLst/>
              </a:prstGeom>
              <a:noFill/>
            </p:spPr>
            <p:txBody>
              <a:bodyPr wrap="none" lIns="0" tIns="0" rIns="0" bIns="0" rtlCol="0">
                <a:spAutoFit/>
              </a:bodyPr>
              <a:lstStyle/>
              <a:p>
                <a:pPr defTabSz="931591">
                  <a:lnSpc>
                    <a:spcPct val="90000"/>
                  </a:lnSpc>
                  <a:spcAft>
                    <a:spcPts val="611"/>
                  </a:spcAft>
                </a:pPr>
                <a:r>
                  <a:rPr lang="en-US" sz="815" kern="0" dirty="0">
                    <a:solidFill>
                      <a:srgbClr val="EAEAEA">
                        <a:lumMod val="25000"/>
                      </a:srgbClr>
                    </a:solidFill>
                    <a:latin typeface="Segoe UI Semibold" panose="020B0702040204020203" pitchFamily="34" charset="0"/>
                    <a:cs typeface="Segoe UI Semibold" panose="020B0702040204020203" pitchFamily="34" charset="0"/>
                  </a:rPr>
                  <a:t>Account Service</a:t>
                </a:r>
              </a:p>
            </p:txBody>
          </p:sp>
        </p:grpSp>
        <p:sp>
          <p:nvSpPr>
            <p:cNvPr id="118" name="Freeform 16"/>
            <p:cNvSpPr>
              <a:spLocks noEditPoints="1"/>
            </p:cNvSpPr>
            <p:nvPr/>
          </p:nvSpPr>
          <p:spPr bwMode="auto">
            <a:xfrm>
              <a:off x="4388585" y="4382146"/>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endParaRPr lang="en-US" sz="1834" kern="0">
                <a:solidFill>
                  <a:srgbClr val="FFFFFF"/>
                </a:solidFill>
                <a:latin typeface="Segoe UI"/>
              </a:endParaRPr>
            </a:p>
          </p:txBody>
        </p:sp>
      </p:grpSp>
      <p:grpSp>
        <p:nvGrpSpPr>
          <p:cNvPr id="5" name="Group 4"/>
          <p:cNvGrpSpPr/>
          <p:nvPr/>
        </p:nvGrpSpPr>
        <p:grpSpPr>
          <a:xfrm>
            <a:off x="8755887" y="2060263"/>
            <a:ext cx="3139887" cy="1543842"/>
            <a:chOff x="8586944" y="2018449"/>
            <a:chExt cx="3082098" cy="1515428"/>
          </a:xfrm>
        </p:grpSpPr>
        <p:pic>
          <p:nvPicPr>
            <p:cNvPr id="90" name="Picture 89"/>
            <p:cNvPicPr>
              <a:picLocks noChangeAspect="1"/>
            </p:cNvPicPr>
            <p:nvPr/>
          </p:nvPicPr>
          <p:blipFill>
            <a:blip r:embed="rId7"/>
            <a:stretch>
              <a:fillRect/>
            </a:stretch>
          </p:blipFill>
          <p:spPr>
            <a:xfrm>
              <a:off x="8586944" y="2507424"/>
              <a:ext cx="800493" cy="1026453"/>
            </a:xfrm>
            <a:prstGeom prst="rect">
              <a:avLst/>
            </a:prstGeom>
          </p:spPr>
        </p:pic>
        <p:pic>
          <p:nvPicPr>
            <p:cNvPr id="91" name="Picture 90"/>
            <p:cNvPicPr>
              <a:picLocks noChangeAspect="1"/>
            </p:cNvPicPr>
            <p:nvPr/>
          </p:nvPicPr>
          <p:blipFill>
            <a:blip r:embed="rId8"/>
            <a:stretch>
              <a:fillRect/>
            </a:stretch>
          </p:blipFill>
          <p:spPr>
            <a:xfrm>
              <a:off x="9530496" y="2162277"/>
              <a:ext cx="220000" cy="220000"/>
            </a:xfrm>
            <a:prstGeom prst="rect">
              <a:avLst/>
            </a:prstGeom>
          </p:spPr>
        </p:pic>
        <p:sp>
          <p:nvSpPr>
            <p:cNvPr id="96" name="TextBox 95"/>
            <p:cNvSpPr txBox="1"/>
            <p:nvPr/>
          </p:nvSpPr>
          <p:spPr>
            <a:xfrm>
              <a:off x="9329875" y="2332992"/>
              <a:ext cx="2339167" cy="634276"/>
            </a:xfrm>
            <a:prstGeom prst="rect">
              <a:avLst/>
            </a:prstGeom>
            <a:noFill/>
          </p:spPr>
          <p:txBody>
            <a:bodyPr wrap="none" lIns="186309" tIns="149047" rIns="186309" bIns="149047" rtlCol="0">
              <a:spAutoFit/>
            </a:bodyPr>
            <a:lstStyle/>
            <a:p>
              <a:pPr defTabSz="931591">
                <a:lnSpc>
                  <a:spcPct val="90000"/>
                </a:lnSpc>
                <a:spcAft>
                  <a:spcPts val="611"/>
                </a:spcAft>
              </a:pP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Container based CI/CD with</a:t>
              </a:r>
              <a:b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Visual Studio Team Services</a:t>
              </a:r>
            </a:p>
          </p:txBody>
        </p:sp>
        <p:cxnSp>
          <p:nvCxnSpPr>
            <p:cNvPr id="97" name="Straight Connector 96"/>
            <p:cNvCxnSpPr/>
            <p:nvPr/>
          </p:nvCxnSpPr>
          <p:spPr>
            <a:xfrm>
              <a:off x="9387437" y="2018449"/>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7457499" y="3022519"/>
            <a:ext cx="1367663" cy="1011529"/>
            <a:chOff x="7312452" y="2962994"/>
            <a:chExt cx="1342491" cy="992912"/>
          </a:xfrm>
        </p:grpSpPr>
        <p:pic>
          <p:nvPicPr>
            <p:cNvPr id="89" name="Picture 88"/>
            <p:cNvPicPr>
              <a:picLocks noChangeAspect="1"/>
            </p:cNvPicPr>
            <p:nvPr/>
          </p:nvPicPr>
          <p:blipFill>
            <a:blip r:embed="rId9"/>
            <a:stretch>
              <a:fillRect/>
            </a:stretch>
          </p:blipFill>
          <p:spPr>
            <a:xfrm>
              <a:off x="7312452" y="3448802"/>
              <a:ext cx="355930" cy="85076"/>
            </a:xfrm>
            <a:prstGeom prst="rect">
              <a:avLst/>
            </a:prstGeom>
          </p:spPr>
        </p:pic>
        <p:pic>
          <p:nvPicPr>
            <p:cNvPr id="92" name="Picture 91"/>
            <p:cNvPicPr>
              <a:picLocks noChangeAspect="1"/>
            </p:cNvPicPr>
            <p:nvPr/>
          </p:nvPicPr>
          <p:blipFill>
            <a:blip r:embed="rId10"/>
            <a:stretch>
              <a:fillRect/>
            </a:stretch>
          </p:blipFill>
          <p:spPr>
            <a:xfrm>
              <a:off x="7780415" y="2981217"/>
              <a:ext cx="198490" cy="215601"/>
            </a:xfrm>
            <a:prstGeom prst="rect">
              <a:avLst/>
            </a:prstGeom>
          </p:spPr>
        </p:pic>
        <p:sp>
          <p:nvSpPr>
            <p:cNvPr id="95" name="TextBox 94"/>
            <p:cNvSpPr txBox="1"/>
            <p:nvPr/>
          </p:nvSpPr>
          <p:spPr>
            <a:xfrm>
              <a:off x="7591510" y="3126811"/>
              <a:ext cx="1063433" cy="803682"/>
            </a:xfrm>
            <a:prstGeom prst="rect">
              <a:avLst/>
            </a:prstGeom>
            <a:noFill/>
          </p:spPr>
          <p:txBody>
            <a:bodyPr wrap="none" lIns="186309" tIns="149047" rIns="186309" bIns="149047" rtlCol="0">
              <a:spAutoFit/>
            </a:bodyPr>
            <a:lstStyle/>
            <a:p>
              <a:pPr defTabSz="931591">
                <a:lnSpc>
                  <a:spcPct val="90000"/>
                </a:lnSpc>
                <a:spcAft>
                  <a:spcPts val="611"/>
                </a:spcAft>
              </a:pP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Container</a:t>
              </a:r>
              <a:b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Registry</a:t>
              </a:r>
            </a:p>
          </p:txBody>
        </p:sp>
        <p:cxnSp>
          <p:nvCxnSpPr>
            <p:cNvPr id="98" name="Straight Connector 97"/>
            <p:cNvCxnSpPr/>
            <p:nvPr/>
          </p:nvCxnSpPr>
          <p:spPr>
            <a:xfrm>
              <a:off x="7656608" y="2962994"/>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426209" y="3071794"/>
            <a:ext cx="2263886" cy="2496935"/>
            <a:chOff x="9244929" y="3011361"/>
            <a:chExt cx="2222219" cy="2450979"/>
          </a:xfrm>
        </p:grpSpPr>
        <p:pic>
          <p:nvPicPr>
            <p:cNvPr id="93" name="Picture 92"/>
            <p:cNvPicPr>
              <a:picLocks noChangeAspect="1"/>
            </p:cNvPicPr>
            <p:nvPr/>
          </p:nvPicPr>
          <p:blipFill>
            <a:blip r:embed="rId11"/>
            <a:stretch>
              <a:fillRect/>
            </a:stretch>
          </p:blipFill>
          <p:spPr>
            <a:xfrm>
              <a:off x="9244929" y="4126742"/>
              <a:ext cx="2222219" cy="829651"/>
            </a:xfrm>
            <a:prstGeom prst="rect">
              <a:avLst/>
            </a:prstGeom>
          </p:spPr>
        </p:pic>
        <p:pic>
          <p:nvPicPr>
            <p:cNvPr id="94" name="Picture 93"/>
            <p:cNvPicPr>
              <a:picLocks noChangeAspect="1"/>
            </p:cNvPicPr>
            <p:nvPr/>
          </p:nvPicPr>
          <p:blipFill>
            <a:blip r:embed="rId12"/>
            <a:stretch>
              <a:fillRect/>
            </a:stretch>
          </p:blipFill>
          <p:spPr>
            <a:xfrm>
              <a:off x="10166166" y="3011361"/>
              <a:ext cx="355546" cy="1004804"/>
            </a:xfrm>
            <a:prstGeom prst="rect">
              <a:avLst/>
            </a:prstGeom>
          </p:spPr>
        </p:pic>
        <p:sp>
          <p:nvSpPr>
            <p:cNvPr id="99" name="TextBox 98"/>
            <p:cNvSpPr txBox="1"/>
            <p:nvPr/>
          </p:nvSpPr>
          <p:spPr>
            <a:xfrm>
              <a:off x="9696647" y="4997469"/>
              <a:ext cx="1294585" cy="464871"/>
            </a:xfrm>
            <a:prstGeom prst="rect">
              <a:avLst/>
            </a:prstGeom>
            <a:noFill/>
          </p:spPr>
          <p:txBody>
            <a:bodyPr wrap="none" lIns="186309" tIns="149047" rIns="186309" bIns="149047" rtlCol="0">
              <a:spAutoFit/>
            </a:bodyPr>
            <a:lstStyle/>
            <a:p>
              <a:pPr algn="ctr" defTabSz="931591">
                <a:lnSpc>
                  <a:spcPct val="90000"/>
                </a:lnSpc>
                <a:spcAft>
                  <a:spcPts val="611"/>
                </a:spcAft>
              </a:pPr>
              <a:r>
                <a:rPr lang="en-US" sz="1223"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Visual Studio</a:t>
              </a:r>
            </a:p>
          </p:txBody>
        </p:sp>
      </p:grpSp>
    </p:spTree>
    <p:extLst>
      <p:ext uri="{BB962C8B-B14F-4D97-AF65-F5344CB8AC3E}">
        <p14:creationId xmlns:p14="http://schemas.microsoft.com/office/powerpoint/2010/main" val="3783905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 and containers</a:t>
            </a:r>
          </a:p>
        </p:txBody>
      </p:sp>
      <p:sp>
        <p:nvSpPr>
          <p:cNvPr id="6" name="Text Placeholder 5"/>
          <p:cNvSpPr>
            <a:spLocks noGrp="1"/>
          </p:cNvSpPr>
          <p:nvPr>
            <p:ph type="body" sz="quarter" idx="10"/>
          </p:nvPr>
        </p:nvSpPr>
        <p:spPr>
          <a:xfrm>
            <a:off x="641250" y="1394464"/>
            <a:ext cx="5028432" cy="4400581"/>
          </a:xfrm>
        </p:spPr>
        <p:txBody>
          <a:bodyPr/>
          <a:lstStyle/>
          <a:p>
            <a:r>
              <a:rPr lang="en-US" dirty="0"/>
              <a:t>Health monitoring</a:t>
            </a:r>
          </a:p>
          <a:p>
            <a:pPr lvl="1"/>
            <a:r>
              <a:rPr lang="en-US" dirty="0"/>
              <a:t>Container health check endpoint</a:t>
            </a:r>
          </a:p>
          <a:p>
            <a:pPr lvl="1"/>
            <a:endParaRPr lang="en-US" dirty="0"/>
          </a:p>
          <a:p>
            <a:r>
              <a:rPr lang="en-US" dirty="0"/>
              <a:t>Tracing</a:t>
            </a:r>
          </a:p>
          <a:p>
            <a:pPr lvl="1"/>
            <a:r>
              <a:rPr lang="en-US" dirty="0"/>
              <a:t>Distributed tracing with correlation IDs</a:t>
            </a:r>
          </a:p>
          <a:p>
            <a:pPr lvl="1"/>
            <a:endParaRPr lang="en-US" dirty="0"/>
          </a:p>
          <a:p>
            <a:r>
              <a:rPr lang="en-US" dirty="0"/>
              <a:t>Configuration</a:t>
            </a:r>
          </a:p>
          <a:p>
            <a:pPr lvl="1"/>
            <a:r>
              <a:rPr lang="en-US" dirty="0"/>
              <a:t>Distributed configuration and secret management</a:t>
            </a:r>
          </a:p>
          <a:p>
            <a:pPr lvl="1"/>
            <a:endParaRPr lang="en-US" dirty="0"/>
          </a:p>
        </p:txBody>
      </p:sp>
      <p:sp>
        <p:nvSpPr>
          <p:cNvPr id="4" name="Text Placeholder 5"/>
          <p:cNvSpPr txBox="1">
            <a:spLocks/>
          </p:cNvSpPr>
          <p:nvPr/>
        </p:nvSpPr>
        <p:spPr>
          <a:xfrm>
            <a:off x="6675368" y="1304599"/>
            <a:ext cx="5028432" cy="3103680"/>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99" dirty="0"/>
              <a:t>Protocols</a:t>
            </a:r>
          </a:p>
          <a:p>
            <a:pPr lvl="1"/>
            <a:r>
              <a:rPr lang="en-US" dirty="0"/>
              <a:t>Non-HTTP (binary, message queues…)</a:t>
            </a:r>
          </a:p>
          <a:p>
            <a:pPr lvl="1"/>
            <a:endParaRPr lang="en-US" dirty="0"/>
          </a:p>
          <a:p>
            <a:r>
              <a:rPr lang="en-US" sz="3999" dirty="0"/>
              <a:t>Service discovery</a:t>
            </a:r>
          </a:p>
          <a:p>
            <a:pPr lvl="1"/>
            <a:r>
              <a:rPr lang="en-US" dirty="0"/>
              <a:t>Abstracted discovery mechanism for services</a:t>
            </a:r>
          </a:p>
          <a:p>
            <a:pPr lvl="1"/>
            <a:endParaRPr lang="en-US" dirty="0"/>
          </a:p>
        </p:txBody>
      </p:sp>
    </p:spTree>
    <p:extLst>
      <p:ext uri="{BB962C8B-B14F-4D97-AF65-F5344CB8AC3E}">
        <p14:creationId xmlns:p14="http://schemas.microsoft.com/office/powerpoint/2010/main" val="274378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and Container diagnostics</a:t>
            </a:r>
          </a:p>
        </p:txBody>
      </p:sp>
      <p:sp>
        <p:nvSpPr>
          <p:cNvPr id="3" name="Content Placeholder 2"/>
          <p:cNvSpPr>
            <a:spLocks noGrp="1"/>
          </p:cNvSpPr>
          <p:nvPr>
            <p:ph type="body" sz="quarter" idx="10"/>
          </p:nvPr>
        </p:nvSpPr>
        <p:spPr>
          <a:xfrm>
            <a:off x="139003" y="1531382"/>
            <a:ext cx="11887100" cy="4833723"/>
          </a:xfrm>
        </p:spPr>
        <p:txBody>
          <a:bodyPr/>
          <a:lstStyle/>
          <a:p>
            <a:pPr>
              <a:spcBef>
                <a:spcPts val="2400"/>
              </a:spcBef>
            </a:pPr>
            <a:r>
              <a:rPr lang="en-US" dirty="0">
                <a:gradFill>
                  <a:gsLst>
                    <a:gs pos="13072">
                      <a:schemeClr val="tx2"/>
                    </a:gs>
                    <a:gs pos="67000">
                      <a:schemeClr val="tx2"/>
                    </a:gs>
                  </a:gsLst>
                  <a:lin ang="5400000" scaled="0"/>
                </a:gradFill>
              </a:rPr>
              <a:t>Should be simple</a:t>
            </a:r>
          </a:p>
          <a:p>
            <a:pPr lvl="1">
              <a:spcBef>
                <a:spcPts val="800"/>
              </a:spcBef>
            </a:pPr>
            <a:r>
              <a:rPr lang="en-US" dirty="0"/>
              <a:t>No modifications to your app</a:t>
            </a:r>
          </a:p>
          <a:p>
            <a:pPr lvl="1">
              <a:spcBef>
                <a:spcPts val="800"/>
              </a:spcBef>
            </a:pPr>
            <a:r>
              <a:rPr lang="en-US" dirty="0"/>
              <a:t>No republishing of your app</a:t>
            </a:r>
          </a:p>
          <a:p>
            <a:pPr>
              <a:spcBef>
                <a:spcPts val="2400"/>
              </a:spcBef>
            </a:pPr>
            <a:r>
              <a:rPr lang="en-US" dirty="0">
                <a:gradFill>
                  <a:gsLst>
                    <a:gs pos="13072">
                      <a:schemeClr val="tx2"/>
                    </a:gs>
                    <a:gs pos="67000">
                      <a:schemeClr val="tx2"/>
                    </a:gs>
                  </a:gsLst>
                  <a:lin ang="5400000" scaled="0"/>
                </a:gradFill>
              </a:rPr>
              <a:t>From the Azure Portal</a:t>
            </a:r>
          </a:p>
          <a:p>
            <a:pPr lvl="1">
              <a:spcBef>
                <a:spcPts val="800"/>
              </a:spcBef>
            </a:pPr>
            <a:r>
              <a:rPr lang="en-US" dirty="0"/>
              <a:t>Enable/Disable analytics and diagnostics</a:t>
            </a:r>
          </a:p>
          <a:p>
            <a:pPr lvl="1">
              <a:spcBef>
                <a:spcPts val="800"/>
              </a:spcBef>
            </a:pPr>
            <a:r>
              <a:rPr lang="en-US" dirty="0"/>
              <a:t>See common crashes and performance problems including seeing code</a:t>
            </a:r>
          </a:p>
          <a:p>
            <a:pPr>
              <a:spcBef>
                <a:spcPts val="2400"/>
              </a:spcBef>
            </a:pPr>
            <a:r>
              <a:rPr lang="en-US" dirty="0">
                <a:gradFill>
                  <a:gsLst>
                    <a:gs pos="13072">
                      <a:schemeClr val="tx2"/>
                    </a:gs>
                    <a:gs pos="67000">
                      <a:schemeClr val="tx2"/>
                    </a:gs>
                  </a:gsLst>
                  <a:lin ang="5400000" scaled="0"/>
                </a:gradFill>
              </a:rPr>
              <a:t>From Visual Studio</a:t>
            </a:r>
          </a:p>
          <a:p>
            <a:pPr lvl="1">
              <a:spcBef>
                <a:spcPts val="800"/>
              </a:spcBef>
            </a:pPr>
            <a:r>
              <a:rPr lang="en-US" dirty="0"/>
              <a:t>See analytics data from portal in real time</a:t>
            </a:r>
          </a:p>
          <a:p>
            <a:pPr lvl="1">
              <a:spcBef>
                <a:spcPts val="800"/>
              </a:spcBef>
            </a:pPr>
            <a:r>
              <a:rPr lang="en-US" dirty="0"/>
              <a:t>Use “</a:t>
            </a:r>
            <a:r>
              <a:rPr lang="en-US" dirty="0">
                <a:latin typeface="Segoe UI Semibold" panose="020B0702040204020203" pitchFamily="34" charset="0"/>
                <a:cs typeface="Segoe UI Semibold" panose="020B0702040204020203" pitchFamily="34" charset="0"/>
              </a:rPr>
              <a:t>snap points</a:t>
            </a:r>
            <a:r>
              <a:rPr lang="en-US" dirty="0"/>
              <a:t>” to debug a running application</a:t>
            </a:r>
          </a:p>
        </p:txBody>
      </p:sp>
      <p:pic>
        <p:nvPicPr>
          <p:cNvPr id="4" name="Picture 3">
            <a:extLst>
              <a:ext uri="{FF2B5EF4-FFF2-40B4-BE49-F238E27FC236}">
                <a16:creationId xmlns:a16="http://schemas.microsoft.com/office/drawing/2014/main" id="{EC7AB816-8F54-48F9-9F7A-4DDD323ACAE5}"/>
              </a:ext>
            </a:extLst>
          </p:cNvPr>
          <p:cNvPicPr>
            <a:picLocks noChangeAspect="1"/>
          </p:cNvPicPr>
          <p:nvPr/>
        </p:nvPicPr>
        <p:blipFill>
          <a:blip r:embed="rId3"/>
          <a:stretch>
            <a:fillRect/>
          </a:stretch>
        </p:blipFill>
        <p:spPr>
          <a:xfrm>
            <a:off x="5937726" y="4777408"/>
            <a:ext cx="6446711" cy="1615800"/>
          </a:xfrm>
          <a:prstGeom prst="rect">
            <a:avLst/>
          </a:prstGeom>
        </p:spPr>
      </p:pic>
      <p:pic>
        <p:nvPicPr>
          <p:cNvPr id="6" name="Picture 5">
            <a:extLst>
              <a:ext uri="{FF2B5EF4-FFF2-40B4-BE49-F238E27FC236}">
                <a16:creationId xmlns:a16="http://schemas.microsoft.com/office/drawing/2014/main" id="{5B12C3AC-6E87-4868-BBA5-2DDD2F3A3421}"/>
              </a:ext>
            </a:extLst>
          </p:cNvPr>
          <p:cNvPicPr>
            <a:picLocks noChangeAspect="1"/>
          </p:cNvPicPr>
          <p:nvPr/>
        </p:nvPicPr>
        <p:blipFill>
          <a:blip r:embed="rId4"/>
          <a:stretch>
            <a:fillRect/>
          </a:stretch>
        </p:blipFill>
        <p:spPr>
          <a:xfrm>
            <a:off x="5916478" y="1130945"/>
            <a:ext cx="6467960" cy="2956782"/>
          </a:xfrm>
          <a:prstGeom prst="rect">
            <a:avLst/>
          </a:prstGeom>
        </p:spPr>
      </p:pic>
    </p:spTree>
    <p:extLst>
      <p:ext uri="{BB962C8B-B14F-4D97-AF65-F5344CB8AC3E}">
        <p14:creationId xmlns:p14="http://schemas.microsoft.com/office/powerpoint/2010/main" val="24582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gradFill>
                  <a:gsLst>
                    <a:gs pos="8889">
                      <a:schemeClr val="bg1"/>
                    </a:gs>
                    <a:gs pos="28000">
                      <a:schemeClr val="bg1"/>
                    </a:gs>
                  </a:gsLst>
                  <a:lin ang="5400000" scaled="0"/>
                </a:gradFill>
              </a:rPr>
              <a:t>.NET Core is optimized for “cloud-native” apps</a:t>
            </a:r>
          </a:p>
        </p:txBody>
      </p:sp>
      <p:grpSp>
        <p:nvGrpSpPr>
          <p:cNvPr id="3" name="Group 2" hidden="1"/>
          <p:cNvGrpSpPr/>
          <p:nvPr/>
        </p:nvGrpSpPr>
        <p:grpSpPr>
          <a:xfrm>
            <a:off x="513687" y="1613053"/>
            <a:ext cx="11409100" cy="4583326"/>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aspnetcore-linux</a:t>
              </a:r>
              <a:endParaRPr lang="en-US" sz="1798" kern="0" dirty="0">
                <a:gradFill>
                  <a:gsLst>
                    <a:gs pos="3111">
                      <a:srgbClr val="FFFFFF"/>
                    </a:gs>
                    <a:gs pos="10000">
                      <a:srgbClr val="FFFFFF"/>
                    </a:gs>
                  </a:gsLst>
                  <a:lin ang="5400000" scaled="0"/>
                </a:gradFill>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aspnetcore-mvc-linux</a:t>
              </a:r>
              <a:endParaRPr lang="en-US" sz="1798" kern="0" dirty="0">
                <a:gradFill>
                  <a:gsLst>
                    <a:gs pos="3111">
                      <a:srgbClr val="FFFFFF"/>
                    </a:gs>
                    <a:gs pos="10000">
                      <a:srgbClr val="FFFFFF"/>
                    </a:gs>
                  </a:gsLst>
                  <a:lin ang="5400000" scaled="0"/>
                </a:gradFill>
                <a:latin typeface="Segoe UI"/>
              </a:endParaRPr>
            </a:p>
          </p:txBody>
        </p:sp>
      </p:grpSp>
      <p:sp>
        <p:nvSpPr>
          <p:cNvPr id="19" name="Text Placeholder 5"/>
          <p:cNvSpPr txBox="1">
            <a:spLocks/>
          </p:cNvSpPr>
          <p:nvPr/>
        </p:nvSpPr>
        <p:spPr>
          <a:xfrm>
            <a:off x="1925481" y="1525569"/>
            <a:ext cx="7672226" cy="1075996"/>
          </a:xfrm>
          <a:prstGeom prst="rect">
            <a:avLst/>
          </a:prstGeom>
        </p:spPr>
        <p:txBody>
          <a:bodyPr vert="horz" wrap="square" lIns="146304" tIns="91440" rIns="146304" bIns="91440" rtlCol="0">
            <a:spAutoFit/>
          </a:bodyPr>
          <a:lstStyle>
            <a:lvl1pPr marL="0"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3996" kern="1200" spc="0" baseline="0">
                <a:gradFill>
                  <a:gsLst>
                    <a:gs pos="1250">
                      <a:schemeClr val="tx2"/>
                    </a:gs>
                    <a:gs pos="99000">
                      <a:schemeClr val="tx2"/>
                    </a:gs>
                  </a:gsLst>
                  <a:lin ang="5400000" scaled="0"/>
                </a:gradFill>
                <a:latin typeface="+mj-lt"/>
                <a:ea typeface="+mn-ea"/>
                <a:cs typeface="+mn-cs"/>
              </a:defRPr>
            </a:lvl1pPr>
            <a:lvl2pPr marL="0" marR="0" indent="0" algn="l" defTabSz="931716" rtl="0" eaLnBrk="1" fontAlgn="auto" latinLnBrk="0" hangingPunct="1">
              <a:lnSpc>
                <a:spcPct val="90000"/>
              </a:lnSpc>
              <a:spcBef>
                <a:spcPct val="20000"/>
              </a:spcBef>
              <a:spcAft>
                <a:spcPts val="0"/>
              </a:spcAft>
              <a:buClrTx/>
              <a:buSzPct val="90000"/>
              <a:buFontTx/>
              <a:buNone/>
              <a:tabLst/>
              <a:defRPr sz="1998" kern="1200" spc="0" baseline="0">
                <a:gradFill>
                  <a:gsLst>
                    <a:gs pos="1250">
                      <a:schemeClr val="tx1"/>
                    </a:gs>
                    <a:gs pos="100000">
                      <a:schemeClr val="tx1"/>
                    </a:gs>
                  </a:gsLst>
                  <a:lin ang="5400000" scaled="0"/>
                </a:gradFill>
                <a:latin typeface="+mn-lt"/>
                <a:ea typeface="+mn-ea"/>
                <a:cs typeface="+mn-cs"/>
              </a:defRPr>
            </a:lvl2pPr>
            <a:lvl3pPr marL="228349"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998" kern="1200" spc="0" baseline="0">
                <a:gradFill>
                  <a:gsLst>
                    <a:gs pos="1250">
                      <a:schemeClr val="tx1"/>
                    </a:gs>
                    <a:gs pos="100000">
                      <a:schemeClr val="tx1"/>
                    </a:gs>
                  </a:gsLst>
                  <a:lin ang="5400000" scaled="0"/>
                </a:gradFill>
                <a:latin typeface="+mn-lt"/>
                <a:ea typeface="+mn-ea"/>
                <a:cs typeface="+mn-cs"/>
              </a:defRPr>
            </a:lvl3pPr>
            <a:lvl4pPr marL="456697"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4pPr>
            <a:lvl5pPr marL="685046"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defRPr/>
            </a:pPr>
            <a:r>
              <a:rPr lang="en-US" kern="0" dirty="0">
                <a:solidFill>
                  <a:schemeClr val="bg1"/>
                </a:solidFill>
                <a:latin typeface="Segoe UI Light"/>
              </a:rPr>
              <a:t>Cross-platform</a:t>
            </a:r>
          </a:p>
          <a:p>
            <a:pPr lvl="1">
              <a:defRPr/>
            </a:pPr>
            <a:r>
              <a:rPr lang="en-US" dirty="0">
                <a:solidFill>
                  <a:schemeClr val="bg1"/>
                </a:solidFill>
                <a:latin typeface="Segoe UI"/>
              </a:rPr>
              <a:t>Windows, Linux and </a:t>
            </a:r>
            <a:r>
              <a:rPr lang="en-US" dirty="0" err="1">
                <a:solidFill>
                  <a:schemeClr val="bg1"/>
                </a:solidFill>
                <a:latin typeface="Segoe UI"/>
              </a:rPr>
              <a:t>macOS</a:t>
            </a:r>
            <a:r>
              <a:rPr lang="en-US" dirty="0">
                <a:solidFill>
                  <a:schemeClr val="bg1"/>
                </a:solidFill>
                <a:latin typeface="Segoe UI"/>
              </a:rPr>
              <a:t>.</a:t>
            </a:r>
          </a:p>
        </p:txBody>
      </p:sp>
      <p:pic>
        <p:nvPicPr>
          <p:cNvPr id="20" name="Picture 19"/>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829458" y="1579222"/>
            <a:ext cx="913352" cy="913352"/>
          </a:xfrm>
          <a:prstGeom prst="rect">
            <a:avLst/>
          </a:prstGeom>
        </p:spPr>
      </p:pic>
      <p:pic>
        <p:nvPicPr>
          <p:cNvPr id="21" name="Picture 20"/>
          <p:cNvPicPr>
            <a:picLocks noChangeAspect="1"/>
          </p:cNvPicPr>
          <p:nvPr/>
        </p:nvPicPr>
        <p:blipFill>
          <a:blip r:embed="rId5">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829458" y="2766580"/>
            <a:ext cx="913352" cy="913352"/>
          </a:xfrm>
          <a:prstGeom prst="rect">
            <a:avLst/>
          </a:prstGeom>
        </p:spPr>
      </p:pic>
      <p:sp>
        <p:nvSpPr>
          <p:cNvPr id="22" name="Text Placeholder 5"/>
          <p:cNvSpPr txBox="1">
            <a:spLocks/>
          </p:cNvSpPr>
          <p:nvPr/>
        </p:nvSpPr>
        <p:spPr>
          <a:xfrm>
            <a:off x="1925481" y="2712927"/>
            <a:ext cx="7672226" cy="1075996"/>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716">
              <a:defRPr/>
            </a:pPr>
            <a:r>
              <a:rPr lang="en-US" sz="3996" kern="0" dirty="0">
                <a:solidFill>
                  <a:schemeClr val="bg1"/>
                </a:solidFill>
                <a:latin typeface="Segoe UI Light"/>
              </a:rPr>
              <a:t>Fast</a:t>
            </a:r>
          </a:p>
          <a:p>
            <a:pPr lvl="1" defTabSz="931716">
              <a:defRPr/>
            </a:pPr>
            <a:r>
              <a:rPr lang="en-US" sz="1998" dirty="0">
                <a:solidFill>
                  <a:schemeClr val="bg1"/>
                </a:solidFill>
                <a:latin typeface="Segoe UI"/>
              </a:rPr>
              <a:t>Top 10 fastest web stack on </a:t>
            </a:r>
            <a:r>
              <a:rPr lang="en-US" sz="1998" dirty="0" err="1">
                <a:solidFill>
                  <a:schemeClr val="bg1"/>
                </a:solidFill>
                <a:latin typeface="Segoe UI"/>
              </a:rPr>
              <a:t>TechEmpower</a:t>
            </a:r>
            <a:r>
              <a:rPr lang="en-US" sz="1998" dirty="0">
                <a:solidFill>
                  <a:schemeClr val="bg1"/>
                </a:solidFill>
                <a:latin typeface="Segoe UI"/>
              </a:rPr>
              <a:t> benchmarks</a:t>
            </a:r>
            <a:endParaRPr lang="en-US" sz="1798" dirty="0">
              <a:solidFill>
                <a:schemeClr val="bg1"/>
              </a:solidFill>
              <a:latin typeface="Segoe UI"/>
            </a:endParaRPr>
          </a:p>
        </p:txBody>
      </p:sp>
      <p:pic>
        <p:nvPicPr>
          <p:cNvPr id="23" name="Picture 22"/>
          <p:cNvPicPr>
            <a:picLocks noChangeAspect="1"/>
          </p:cNvPicPr>
          <p:nvPr/>
        </p:nvPicPr>
        <p:blipFill>
          <a:blip r:embed="rId6">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829458" y="3953938"/>
            <a:ext cx="913352" cy="913352"/>
          </a:xfrm>
          <a:prstGeom prst="rect">
            <a:avLst/>
          </a:prstGeom>
        </p:spPr>
      </p:pic>
      <p:sp>
        <p:nvSpPr>
          <p:cNvPr id="24" name="Text Placeholder 5"/>
          <p:cNvSpPr txBox="1">
            <a:spLocks/>
          </p:cNvSpPr>
          <p:nvPr/>
        </p:nvSpPr>
        <p:spPr>
          <a:xfrm>
            <a:off x="1925482" y="3896585"/>
            <a:ext cx="9777301" cy="1076110"/>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716">
              <a:defRPr/>
            </a:pPr>
            <a:r>
              <a:rPr lang="en-US" sz="3996" kern="0" dirty="0">
                <a:solidFill>
                  <a:schemeClr val="bg1"/>
                </a:solidFill>
                <a:latin typeface="Segoe UI Light"/>
              </a:rPr>
              <a:t>Lightweight</a:t>
            </a:r>
          </a:p>
          <a:p>
            <a:pPr lvl="1" defTabSz="931716">
              <a:defRPr/>
            </a:pPr>
            <a:r>
              <a:rPr lang="en-US" sz="1998" dirty="0">
                <a:solidFill>
                  <a:schemeClr val="bg1"/>
                </a:solidFill>
                <a:latin typeface="Segoe UI"/>
              </a:rPr>
              <a:t>No impact deployment and a modular development model perfect for containers</a:t>
            </a:r>
            <a:endParaRPr lang="en-US" sz="1798" dirty="0">
              <a:solidFill>
                <a:schemeClr val="bg1"/>
              </a:solidFill>
              <a:latin typeface="Segoe UI"/>
            </a:endParaRPr>
          </a:p>
        </p:txBody>
      </p:sp>
      <p:pic>
        <p:nvPicPr>
          <p:cNvPr id="25" name="Picture 24"/>
          <p:cNvPicPr>
            <a:picLocks noChangeAspect="1"/>
          </p:cNvPicPr>
          <p:nvPr/>
        </p:nvPicPr>
        <p:blipFill>
          <a:blip r:embed="rId7">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829458" y="5141296"/>
            <a:ext cx="913352" cy="913352"/>
          </a:xfrm>
          <a:prstGeom prst="rect">
            <a:avLst/>
          </a:prstGeom>
        </p:spPr>
      </p:pic>
      <p:sp>
        <p:nvSpPr>
          <p:cNvPr id="26" name="Text Placeholder 5"/>
          <p:cNvSpPr txBox="1">
            <a:spLocks/>
          </p:cNvSpPr>
          <p:nvPr/>
        </p:nvSpPr>
        <p:spPr>
          <a:xfrm>
            <a:off x="1925482" y="5087644"/>
            <a:ext cx="9777300" cy="1076110"/>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716">
              <a:defRPr/>
            </a:pPr>
            <a:r>
              <a:rPr lang="en-US" sz="3996" kern="0" dirty="0">
                <a:solidFill>
                  <a:schemeClr val="bg1"/>
                </a:solidFill>
                <a:latin typeface="Segoe UI Light"/>
              </a:rPr>
              <a:t>Open source</a:t>
            </a:r>
          </a:p>
          <a:p>
            <a:pPr lvl="1" defTabSz="931716">
              <a:defRPr/>
            </a:pPr>
            <a:r>
              <a:rPr lang="en-US" sz="1998" dirty="0">
                <a:solidFill>
                  <a:schemeClr val="bg1"/>
                </a:solidFill>
                <a:latin typeface="Segoe UI"/>
              </a:rPr>
              <a:t>Runtime, libraries, compiler, languages and tools developed in the open in GitHub</a:t>
            </a:r>
            <a:endParaRPr lang="en-US" sz="1798" dirty="0">
              <a:solidFill>
                <a:schemeClr val="bg1"/>
              </a:solidFill>
              <a:latin typeface="Segoe UI"/>
            </a:endParaRPr>
          </a:p>
        </p:txBody>
      </p:sp>
    </p:spTree>
    <p:extLst>
      <p:ext uri="{BB962C8B-B14F-4D97-AF65-F5344CB8AC3E}">
        <p14:creationId xmlns:p14="http://schemas.microsoft.com/office/powerpoint/2010/main" val="14411982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gradFill>
                  <a:gsLst>
                    <a:gs pos="8889">
                      <a:schemeClr val="bg1"/>
                    </a:gs>
                    <a:gs pos="28000">
                      <a:schemeClr val="bg1"/>
                    </a:gs>
                  </a:gsLst>
                  <a:lin ang="5400000" scaled="0"/>
                </a:gradFill>
              </a:rPr>
              <a:t>Age of Ascent Benchmarks</a:t>
            </a:r>
          </a:p>
        </p:txBody>
      </p:sp>
      <p:grpSp>
        <p:nvGrpSpPr>
          <p:cNvPr id="3" name="Group 2" hidden="1"/>
          <p:cNvGrpSpPr/>
          <p:nvPr/>
        </p:nvGrpSpPr>
        <p:grpSpPr>
          <a:xfrm>
            <a:off x="513687" y="1613053"/>
            <a:ext cx="11409100" cy="4583326"/>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aspnetcore-linux</a:t>
              </a:r>
              <a:endParaRPr lang="en-US" sz="1798" kern="0" dirty="0">
                <a:gradFill>
                  <a:gsLst>
                    <a:gs pos="3111">
                      <a:srgbClr val="FFFFFF"/>
                    </a:gs>
                    <a:gs pos="10000">
                      <a:srgbClr val="FFFFFF"/>
                    </a:gs>
                  </a:gsLst>
                  <a:lin ang="5400000" scaled="0"/>
                </a:gradFill>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aspnetcore-mvc-linux</a:t>
              </a:r>
              <a:endParaRPr lang="en-US" sz="1798" kern="0" dirty="0">
                <a:gradFill>
                  <a:gsLst>
                    <a:gs pos="3111">
                      <a:srgbClr val="FFFFFF"/>
                    </a:gs>
                    <a:gs pos="10000">
                      <a:srgbClr val="FFFFFF"/>
                    </a:gs>
                  </a:gsLst>
                  <a:lin ang="5400000" scaled="0"/>
                </a:gradFill>
                <a:latin typeface="Segoe UI"/>
              </a:endParaRPr>
            </a:p>
          </p:txBody>
        </p:sp>
      </p:grpSp>
      <p:pic>
        <p:nvPicPr>
          <p:cNvPr id="11" name="Picture 10"/>
          <p:cNvPicPr>
            <a:picLocks noChangeAspect="1"/>
          </p:cNvPicPr>
          <p:nvPr/>
        </p:nvPicPr>
        <p:blipFill>
          <a:blip r:embed="rId4"/>
          <a:stretch>
            <a:fillRect/>
          </a:stretch>
        </p:blipFill>
        <p:spPr>
          <a:xfrm>
            <a:off x="1026738" y="1850549"/>
            <a:ext cx="10578397" cy="3729563"/>
          </a:xfrm>
          <a:prstGeom prst="rect">
            <a:avLst/>
          </a:prstGeom>
        </p:spPr>
      </p:pic>
      <p:sp>
        <p:nvSpPr>
          <p:cNvPr id="12" name="Rounded Rectangle 11"/>
          <p:cNvSpPr/>
          <p:nvPr/>
        </p:nvSpPr>
        <p:spPr bwMode="auto">
          <a:xfrm>
            <a:off x="1255078" y="4742863"/>
            <a:ext cx="1065589" cy="304454"/>
          </a:xfrm>
          <a:prstGeom prst="roundRect">
            <a:avLst/>
          </a:prstGeom>
          <a:noFill/>
          <a:ln w="19050">
            <a:solidFill>
              <a:srgbClr val="BF8B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84" rIns="0" bIns="46584" numCol="1" rtlCol="0" anchor="ctr" anchorCtr="0" compatLnSpc="1">
            <a:prstTxWarp prst="textNoShape">
              <a:avLst/>
            </a:prstTxWarp>
          </a:bodyPr>
          <a:lstStyle/>
          <a:p>
            <a:pPr algn="ctr" defTabSz="931446" fontAlgn="base">
              <a:spcBef>
                <a:spcPct val="0"/>
              </a:spcBef>
              <a:spcAft>
                <a:spcPct val="0"/>
              </a:spcAft>
              <a:defRPr/>
            </a:pPr>
            <a:endParaRPr lang="en-US" sz="1998" kern="0" dirty="0">
              <a:gradFill>
                <a:gsLst>
                  <a:gs pos="5439">
                    <a:srgbClr val="F8F8F8"/>
                  </a:gs>
                  <a:gs pos="10000">
                    <a:srgbClr val="F8F8F8"/>
                  </a:gs>
                </a:gsLst>
                <a:lin ang="5400000" scaled="0"/>
              </a:gradFill>
              <a:latin typeface="Segoe UI"/>
            </a:endParaRPr>
          </a:p>
        </p:txBody>
      </p:sp>
      <p:cxnSp>
        <p:nvCxnSpPr>
          <p:cNvPr id="13" name="Straight Arrow Connector 12"/>
          <p:cNvCxnSpPr>
            <a:endCxn id="12" idx="2"/>
          </p:cNvCxnSpPr>
          <p:nvPr/>
        </p:nvCxnSpPr>
        <p:spPr>
          <a:xfrm flipH="1" flipV="1">
            <a:off x="1787872" y="5047318"/>
            <a:ext cx="608908" cy="76113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67814" y="5808453"/>
            <a:ext cx="1372535" cy="368913"/>
          </a:xfrm>
          <a:prstGeom prst="rect">
            <a:avLst/>
          </a:prstGeom>
        </p:spPr>
        <p:txBody>
          <a:bodyPr wrap="none">
            <a:spAutoFit/>
          </a:bodyPr>
          <a:lstStyle/>
          <a:p>
            <a:pPr defTabSz="913394">
              <a:defRPr/>
            </a:pPr>
            <a:r>
              <a:rPr lang="en-US" sz="1798" kern="0" dirty="0">
                <a:solidFill>
                  <a:schemeClr val="bg1"/>
                </a:solidFill>
                <a:latin typeface="Segoe UI Light" pitchFamily="34" charset="0"/>
              </a:rPr>
              <a:t>ASP.NET 4.6</a:t>
            </a:r>
            <a:endParaRPr lang="en-US" sz="1798" kern="0" dirty="0">
              <a:solidFill>
                <a:schemeClr val="bg1"/>
              </a:solidFill>
              <a:latin typeface="Segoe UI"/>
            </a:endParaRPr>
          </a:p>
        </p:txBody>
      </p:sp>
      <p:sp>
        <p:nvSpPr>
          <p:cNvPr id="15" name="Rectangle 14"/>
          <p:cNvSpPr/>
          <p:nvPr/>
        </p:nvSpPr>
        <p:spPr>
          <a:xfrm>
            <a:off x="5593548" y="5808452"/>
            <a:ext cx="1547064" cy="645598"/>
          </a:xfrm>
          <a:prstGeom prst="rect">
            <a:avLst/>
          </a:prstGeom>
        </p:spPr>
        <p:txBody>
          <a:bodyPr wrap="none">
            <a:spAutoFit/>
          </a:bodyPr>
          <a:lstStyle/>
          <a:p>
            <a:pPr defTabSz="913394">
              <a:defRPr/>
            </a:pPr>
            <a:r>
              <a:rPr lang="en-US" sz="1798" kern="0" dirty="0">
                <a:solidFill>
                  <a:schemeClr val="bg1"/>
                </a:solidFill>
                <a:latin typeface="Segoe UI Light" pitchFamily="34" charset="0"/>
              </a:rPr>
              <a:t>ASP.NET Core</a:t>
            </a:r>
          </a:p>
          <a:p>
            <a:pPr defTabSz="913394">
              <a:defRPr/>
            </a:pPr>
            <a:r>
              <a:rPr lang="en-US" sz="1798" kern="0" dirty="0">
                <a:solidFill>
                  <a:schemeClr val="bg1"/>
                </a:solidFill>
                <a:latin typeface="Segoe UI Light" pitchFamily="34" charset="0"/>
              </a:rPr>
              <a:t>on CoreCLR</a:t>
            </a:r>
            <a:endParaRPr lang="en-US" sz="1798" kern="0" dirty="0">
              <a:solidFill>
                <a:schemeClr val="bg1"/>
              </a:solidFill>
              <a:latin typeface="Segoe UI"/>
            </a:endParaRPr>
          </a:p>
        </p:txBody>
      </p:sp>
      <p:cxnSp>
        <p:nvCxnSpPr>
          <p:cNvPr id="16" name="Straight Arrow Connector 15"/>
          <p:cNvCxnSpPr>
            <a:stCxn id="15" idx="0"/>
            <a:endCxn id="17" idx="2"/>
          </p:cNvCxnSpPr>
          <p:nvPr/>
        </p:nvCxnSpPr>
        <p:spPr>
          <a:xfrm flipV="1">
            <a:off x="6367081" y="2840024"/>
            <a:ext cx="858450" cy="2968428"/>
          </a:xfrm>
          <a:prstGeom prst="straightConnector1">
            <a:avLst/>
          </a:prstGeom>
          <a:ln>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6421880" y="1806243"/>
            <a:ext cx="1607301" cy="1033782"/>
          </a:xfrm>
          <a:prstGeom prst="roundRect">
            <a:avLst/>
          </a:prstGeom>
          <a:noFill/>
          <a:ln w="1905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84" rIns="0" bIns="46584" numCol="1" rtlCol="0" anchor="ctr" anchorCtr="0" compatLnSpc="1">
            <a:prstTxWarp prst="textNoShape">
              <a:avLst/>
            </a:prstTxWarp>
          </a:bodyPr>
          <a:lstStyle/>
          <a:p>
            <a:pPr algn="ctr" defTabSz="931446" fontAlgn="base">
              <a:spcBef>
                <a:spcPct val="0"/>
              </a:spcBef>
              <a:spcAft>
                <a:spcPct val="0"/>
              </a:spcAft>
              <a:defRPr/>
            </a:pPr>
            <a:endParaRPr lang="en-US" sz="1998" kern="0" dirty="0">
              <a:gradFill>
                <a:gsLst>
                  <a:gs pos="5439">
                    <a:srgbClr val="F8F8F8"/>
                  </a:gs>
                  <a:gs pos="10000">
                    <a:srgbClr val="F8F8F8"/>
                  </a:gs>
                </a:gsLst>
                <a:lin ang="5400000" scaled="0"/>
              </a:gradFill>
              <a:latin typeface="Segoe UI"/>
            </a:endParaRPr>
          </a:p>
        </p:txBody>
      </p:sp>
      <p:sp>
        <p:nvSpPr>
          <p:cNvPr id="19" name="Rectangle 18"/>
          <p:cNvSpPr/>
          <p:nvPr/>
        </p:nvSpPr>
        <p:spPr>
          <a:xfrm>
            <a:off x="359771" y="1121374"/>
            <a:ext cx="9041654" cy="368913"/>
          </a:xfrm>
          <a:prstGeom prst="rect">
            <a:avLst/>
          </a:prstGeom>
        </p:spPr>
        <p:txBody>
          <a:bodyPr wrap="square">
            <a:spAutoFit/>
          </a:bodyPr>
          <a:lstStyle/>
          <a:p>
            <a:pPr defTabSz="913394">
              <a:defRPr/>
            </a:pPr>
            <a:r>
              <a:rPr lang="en-US" sz="1798" kern="0" dirty="0">
                <a:solidFill>
                  <a:schemeClr val="bg1"/>
                </a:solidFill>
              </a:rPr>
              <a:t>http://web.ageofascent.com/asp-net-core-exeeds-1-15-million-requests-12-6-gbps/ </a:t>
            </a:r>
          </a:p>
        </p:txBody>
      </p:sp>
    </p:spTree>
    <p:extLst>
      <p:ext uri="{BB962C8B-B14F-4D97-AF65-F5344CB8AC3E}">
        <p14:creationId xmlns:p14="http://schemas.microsoft.com/office/powerpoint/2010/main" val="36339377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gradFill>
                  <a:gsLst>
                    <a:gs pos="8889">
                      <a:schemeClr val="bg1"/>
                    </a:gs>
                    <a:gs pos="28000">
                      <a:schemeClr val="bg1"/>
                    </a:gs>
                  </a:gsLst>
                  <a:lin ang="5400000" scaled="0"/>
                </a:gradFill>
              </a:rPr>
              <a:t>TechEmpower</a:t>
            </a:r>
            <a:r>
              <a:rPr lang="en-US" dirty="0">
                <a:gradFill>
                  <a:gsLst>
                    <a:gs pos="8889">
                      <a:schemeClr val="bg1"/>
                    </a:gs>
                    <a:gs pos="28000">
                      <a:schemeClr val="bg1"/>
                    </a:gs>
                  </a:gsLst>
                  <a:lin ang="5400000" scaled="0"/>
                </a:gradFill>
              </a:rPr>
              <a:t> 13: ASP.NET Core performance </a:t>
            </a:r>
          </a:p>
        </p:txBody>
      </p:sp>
      <p:grpSp>
        <p:nvGrpSpPr>
          <p:cNvPr id="3" name="Group 2" hidden="1"/>
          <p:cNvGrpSpPr/>
          <p:nvPr/>
        </p:nvGrpSpPr>
        <p:grpSpPr>
          <a:xfrm>
            <a:off x="513687" y="1613053"/>
            <a:ext cx="11409100" cy="4583326"/>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aspnetcore-linux</a:t>
              </a:r>
              <a:endParaRPr lang="en-US" sz="1798" kern="0" dirty="0">
                <a:gradFill>
                  <a:gsLst>
                    <a:gs pos="3111">
                      <a:srgbClr val="FFFFFF"/>
                    </a:gs>
                    <a:gs pos="10000">
                      <a:srgbClr val="FFFFFF"/>
                    </a:gs>
                  </a:gsLst>
                  <a:lin ang="5400000" scaled="0"/>
                </a:gradFill>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82672" tIns="0" rIns="182672" bIns="0" rtlCol="0" anchor="ctr" anchorCtr="0">
              <a:spAutoFit/>
            </a:bodyPr>
            <a:lstStyle/>
            <a:p>
              <a:pPr defTabSz="931716">
                <a:lnSpc>
                  <a:spcPct val="90000"/>
                </a:lnSpc>
                <a:spcAft>
                  <a:spcPts val="599"/>
                </a:spcAft>
              </a:pPr>
              <a:r>
                <a:rPr lang="en-US" sz="1798" kern="0" dirty="0" err="1">
                  <a:gradFill>
                    <a:gsLst>
                      <a:gs pos="3111">
                        <a:srgbClr val="FFFFFF"/>
                      </a:gs>
                      <a:gs pos="10000">
                        <a:srgbClr val="FFFFFF"/>
                      </a:gs>
                    </a:gsLst>
                    <a:lin ang="5400000" scaled="0"/>
                  </a:gradFill>
                  <a:latin typeface="Segoe UI"/>
                </a:rPr>
                <a:t>aspnetcore-mvc-linux</a:t>
              </a:r>
              <a:endParaRPr lang="en-US" sz="1798" kern="0" dirty="0">
                <a:gradFill>
                  <a:gsLst>
                    <a:gs pos="3111">
                      <a:srgbClr val="FFFFFF"/>
                    </a:gs>
                    <a:gs pos="10000">
                      <a:srgbClr val="FFFFFF"/>
                    </a:gs>
                  </a:gsLst>
                  <a:lin ang="5400000" scaled="0"/>
                </a:gradFill>
                <a:latin typeface="Segoe UI"/>
              </a:endParaRPr>
            </a:p>
          </p:txBody>
        </p:sp>
      </p:grpSp>
      <p:pic>
        <p:nvPicPr>
          <p:cNvPr id="7" name="Picture 6"/>
          <p:cNvPicPr>
            <a:picLocks noChangeAspect="1"/>
          </p:cNvPicPr>
          <p:nvPr/>
        </p:nvPicPr>
        <p:blipFill>
          <a:blip r:embed="rId4"/>
          <a:stretch>
            <a:fillRect/>
          </a:stretch>
        </p:blipFill>
        <p:spPr>
          <a:xfrm>
            <a:off x="593764" y="1583361"/>
            <a:ext cx="11248946" cy="4519987"/>
          </a:xfrm>
          <a:prstGeom prst="rect">
            <a:avLst/>
          </a:prstGeom>
          <a:solidFill>
            <a:schemeClr val="tx2"/>
          </a:solidFill>
        </p:spPr>
      </p:pic>
      <p:sp>
        <p:nvSpPr>
          <p:cNvPr id="8" name="Rectangle 7"/>
          <p:cNvSpPr/>
          <p:nvPr/>
        </p:nvSpPr>
        <p:spPr bwMode="auto">
          <a:xfrm>
            <a:off x="1284337" y="5819519"/>
            <a:ext cx="2009874" cy="23785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4435914" y="5819519"/>
            <a:ext cx="2521261" cy="23785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a:xfrm>
            <a:off x="91824" y="6511608"/>
            <a:ext cx="9417615" cy="307777"/>
          </a:xfrm>
          <a:prstGeom prst="rect">
            <a:avLst/>
          </a:prstGeom>
        </p:spPr>
        <p:txBody>
          <a:bodyPr wrap="square">
            <a:spAutoFit/>
          </a:bodyPr>
          <a:lstStyle/>
          <a:p>
            <a:r>
              <a:rPr lang="en-US" sz="1400" dirty="0">
                <a:solidFill>
                  <a:schemeClr val="bg1"/>
                </a:solidFill>
              </a:rPr>
              <a:t>https://www.techempower.com/blog/2016/11/16/framework-benchmarks-round-13/</a:t>
            </a:r>
          </a:p>
        </p:txBody>
      </p:sp>
      <p:sp>
        <p:nvSpPr>
          <p:cNvPr id="11" name="TextBox 10">
            <a:extLst>
              <a:ext uri="{FF2B5EF4-FFF2-40B4-BE49-F238E27FC236}">
                <a16:creationId xmlns:a16="http://schemas.microsoft.com/office/drawing/2014/main" id="{41EA57A1-9323-4936-A583-1BB8C64F96DC}"/>
              </a:ext>
            </a:extLst>
          </p:cNvPr>
          <p:cNvSpPr txBox="1"/>
          <p:nvPr/>
        </p:nvSpPr>
        <p:spPr>
          <a:xfrm>
            <a:off x="513687" y="2702417"/>
            <a:ext cx="12436475" cy="922929"/>
          </a:xfrm>
          <a:prstGeom prst="rect">
            <a:avLst/>
          </a:prstGeom>
          <a:noFill/>
          <a:effectLst>
            <a:outerShdw blurRad="50800" dist="38100" dir="2700000" algn="tl" rotWithShape="0">
              <a:prstClr val="black">
                <a:alpha val="40000"/>
              </a:prstClr>
            </a:outerShdw>
          </a:effectLst>
        </p:spPr>
        <p:txBody>
          <a:bodyPr wrap="square" lIns="186521" tIns="149217" rIns="186521" bIns="149217" rtlCol="0">
            <a:spAutoFit/>
          </a:bodyPr>
          <a:lstStyle/>
          <a:p>
            <a:pPr algn="ctr">
              <a:lnSpc>
                <a:spcPct val="90000"/>
              </a:lnSpc>
              <a:spcAft>
                <a:spcPts val="612"/>
              </a:spcAft>
            </a:pPr>
            <a:r>
              <a:rPr lang="en-US" sz="4488" dirty="0">
                <a:solidFill>
                  <a:schemeClr val="bg1"/>
                </a:solidFill>
              </a:rPr>
              <a:t>ASP.NET Core 2.0 = 20% faster than 1.1</a:t>
            </a:r>
          </a:p>
        </p:txBody>
      </p:sp>
    </p:spTree>
    <p:extLst>
      <p:ext uri="{BB962C8B-B14F-4D97-AF65-F5344CB8AC3E}">
        <p14:creationId xmlns:p14="http://schemas.microsoft.com/office/powerpoint/2010/main" val="3927113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accel="50000" decel="50000" fill="hold" nodeType="withEffect">
                                  <p:stCondLst>
                                    <p:cond delay="0"/>
                                  </p:stCondLst>
                                  <p:childTnLst>
                                    <p:animMotion origin="layout" path="M 0 3.02315E-6 L 0 0.10667 " pathEditMode="relative" rAng="0" ptsTypes="AA">
                                      <p:cBhvr>
                                        <p:cTn id="9" dur="500" spd="-100000" fill="hold"/>
                                        <p:tgtEl>
                                          <p:spTgt spid="7"/>
                                        </p:tgtEl>
                                        <p:attrNameLst>
                                          <p:attrName>ppt_x</p:attrName>
                                          <p:attrName>ppt_y</p:attrName>
                                        </p:attrNameLst>
                                      </p:cBhvr>
                                      <p:rCtr x="0" y="5334"/>
                                    </p:animMotion>
                                  </p:childTnLst>
                                </p:cTn>
                              </p:par>
                              <p:par>
                                <p:cTn id="10" presetID="10" presetClass="entr" presetSubtype="0" fill="hold" grpId="0" nodeType="withEffect">
                                  <p:stCondLst>
                                    <p:cond delay="3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882" y="4933589"/>
            <a:ext cx="12434710" cy="2060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3CACC64C-5138-410B-A2B7-532C4E72800D}"/>
              </a:ext>
            </a:extLst>
          </p:cNvPr>
          <p:cNvSpPr>
            <a:spLocks noGrp="1"/>
          </p:cNvSpPr>
          <p:nvPr>
            <p:ph type="body" sz="quarter" idx="10"/>
          </p:nvPr>
        </p:nvSpPr>
        <p:spPr>
          <a:xfrm>
            <a:off x="275481" y="1212850"/>
            <a:ext cx="11885514" cy="3720740"/>
          </a:xfrm>
        </p:spPr>
        <p:txBody>
          <a:bodyPr/>
          <a:lstStyle/>
          <a:p>
            <a:r>
              <a:rPr lang="en-US" dirty="0"/>
              <a:t>Base class libraries (</a:t>
            </a:r>
            <a:r>
              <a:rPr lang="en-US" dirty="0" err="1"/>
              <a:t>CoreFX</a:t>
            </a:r>
            <a:r>
              <a:rPr lang="en-US" dirty="0"/>
              <a:t>)</a:t>
            </a:r>
          </a:p>
          <a:p>
            <a:pPr lvl="1"/>
            <a:r>
              <a:rPr lang="en-US" dirty="0"/>
              <a:t>The community has submitted many of these performance improvements</a:t>
            </a:r>
          </a:p>
          <a:p>
            <a:r>
              <a:rPr lang="en-US" dirty="0" err="1"/>
              <a:t>RyuJIT</a:t>
            </a:r>
            <a:r>
              <a:rPr lang="en-US" dirty="0"/>
              <a:t> – Just-in-time IL compiler</a:t>
            </a:r>
          </a:p>
          <a:p>
            <a:pPr lvl="1"/>
            <a:r>
              <a:rPr lang="en-US" dirty="0"/>
              <a:t>Benefits .NET Core </a:t>
            </a:r>
            <a:r>
              <a:rPr lang="en-US" i="1" dirty="0"/>
              <a:t>and </a:t>
            </a:r>
            <a:r>
              <a:rPr lang="en-US" dirty="0"/>
              <a:t>.NET Framework</a:t>
            </a:r>
          </a:p>
          <a:p>
            <a:r>
              <a:rPr lang="en-US" dirty="0"/>
              <a:t>Profile-guided optimization</a:t>
            </a:r>
          </a:p>
          <a:p>
            <a:pPr lvl="1"/>
            <a:r>
              <a:rPr lang="en-US" dirty="0"/>
              <a:t>Improvements to generate better optimized code for native components</a:t>
            </a:r>
          </a:p>
          <a:p>
            <a:pPr lvl="1"/>
            <a:endParaRPr lang="en-US" dirty="0"/>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lstStyle/>
          <a:p>
            <a:r>
              <a:rPr lang="en-US" dirty="0"/>
              <a:t>Performance improvements in .NET Core 2.0</a:t>
            </a:r>
          </a:p>
        </p:txBody>
      </p:sp>
      <p:sp>
        <p:nvSpPr>
          <p:cNvPr id="4" name="Rectangle 3">
            <a:extLst>
              <a:ext uri="{FF2B5EF4-FFF2-40B4-BE49-F238E27FC236}">
                <a16:creationId xmlns:a16="http://schemas.microsoft.com/office/drawing/2014/main" id="{DCC2DE77-0AB9-47B6-8DBF-7920B8615937}"/>
              </a:ext>
            </a:extLst>
          </p:cNvPr>
          <p:cNvSpPr/>
          <p:nvPr/>
        </p:nvSpPr>
        <p:spPr>
          <a:xfrm>
            <a:off x="1315769" y="5449066"/>
            <a:ext cx="9804936" cy="1189041"/>
          </a:xfrm>
          <a:prstGeom prst="rect">
            <a:avLst/>
          </a:prstGeom>
        </p:spPr>
        <p:txBody>
          <a:bodyPr wrap="square">
            <a:spAutoFit/>
          </a:bodyPr>
          <a:lstStyle/>
          <a:p>
            <a:pPr marL="61525" indent="-61525">
              <a:lnSpc>
                <a:spcPct val="90000"/>
              </a:lnSpc>
            </a:pPr>
            <a:r>
              <a:rPr lang="en-US" sz="2040" dirty="0">
                <a:solidFill>
                  <a:schemeClr val="bg1"/>
                </a:solidFill>
              </a:rPr>
              <a:t>“Using the same-size server, we were able to go from 1,000 requests per second per node with Node.js to 20,000 requests per second with .NET Core.“ </a:t>
            </a:r>
            <a:r>
              <a:rPr lang="en-US" sz="1836" dirty="0">
                <a:solidFill>
                  <a:schemeClr val="bg1"/>
                </a:solidFill>
                <a:latin typeface="Segoe UI" panose="020B0502040204020203" pitchFamily="34" charset="0"/>
                <a:cs typeface="Segoe UI" panose="020B0502040204020203" pitchFamily="34" charset="0"/>
              </a:rPr>
              <a:t>— </a:t>
            </a:r>
            <a:r>
              <a:rPr lang="en-US" sz="1836" dirty="0" err="1">
                <a:solidFill>
                  <a:schemeClr val="bg1"/>
                </a:solidFill>
                <a:latin typeface="Segoe UI" panose="020B0502040204020203" pitchFamily="34" charset="0"/>
                <a:cs typeface="Segoe UI" panose="020B0502040204020203" pitchFamily="34" charset="0"/>
              </a:rPr>
              <a:t>Raygun</a:t>
            </a:r>
            <a:endParaRPr lang="en-US" sz="1836" dirty="0">
              <a:solidFill>
                <a:schemeClr val="bg1"/>
              </a:solidFill>
              <a:latin typeface="Segoe UI" panose="020B0502040204020203" pitchFamily="34" charset="0"/>
              <a:cs typeface="Segoe UI" panose="020B0502040204020203" pitchFamily="34" charset="0"/>
            </a:endParaRPr>
          </a:p>
          <a:p>
            <a:pPr marL="61525" indent="-61525">
              <a:lnSpc>
                <a:spcPct val="90000"/>
              </a:lnSpc>
            </a:pPr>
            <a:endParaRPr lang="en-US" sz="1836" dirty="0">
              <a:solidFill>
                <a:schemeClr val="bg1"/>
              </a:solidFill>
              <a:latin typeface="Segoe UI" panose="020B0502040204020203" pitchFamily="34" charset="0"/>
              <a:cs typeface="Segoe UI" panose="020B0502040204020203" pitchFamily="34" charset="0"/>
            </a:endParaRPr>
          </a:p>
          <a:p>
            <a:pPr marL="61525" indent="-61525">
              <a:lnSpc>
                <a:spcPct val="90000"/>
              </a:lnSpc>
            </a:pPr>
            <a:r>
              <a:rPr lang="en-US" sz="1836" dirty="0">
                <a:solidFill>
                  <a:schemeClr val="bg1"/>
                </a:solidFill>
                <a:latin typeface="Segoe UI" panose="020B0502040204020203" pitchFamily="34" charset="0"/>
                <a:cs typeface="Segoe UI" panose="020B0502040204020203" pitchFamily="34" charset="0"/>
                <a:hlinkClick r:id="rId3"/>
              </a:rPr>
              <a:t>https://www.microsoft.com/net/customers</a:t>
            </a:r>
            <a:r>
              <a:rPr lang="en-US" sz="1836" dirty="0">
                <a:solidFill>
                  <a:schemeClr val="bg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1745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Why Xamarin?</a:t>
            </a:r>
          </a:p>
        </p:txBody>
      </p:sp>
      <p:sp>
        <p:nvSpPr>
          <p:cNvPr id="3" name="Footer Placeholder 2"/>
          <p:cNvSpPr>
            <a:spLocks noGrp="1"/>
          </p:cNvSpPr>
          <p:nvPr>
            <p:ph type="ftr" sz="quarter" idx="14"/>
          </p:nvPr>
        </p:nvSpPr>
        <p:spPr>
          <a:xfrm>
            <a:off x="457200" y="6565901"/>
            <a:ext cx="3937000" cy="2231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rPr>
              <a:t> </a:t>
            </a:r>
          </a:p>
        </p:txBody>
      </p:sp>
    </p:spTree>
    <p:extLst>
      <p:ext uri="{BB962C8B-B14F-4D97-AF65-F5344CB8AC3E}">
        <p14:creationId xmlns:p14="http://schemas.microsoft.com/office/powerpoint/2010/main" val="208850986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8910"/>
            <a:ext cx="11889564" cy="916534"/>
          </a:xfrm>
        </p:spPr>
        <p:txBody>
          <a:bodyPr/>
          <a:lstStyle/>
          <a:p>
            <a:r>
              <a:rPr lang="de-DE" dirty="0"/>
              <a:t>The mobile app dilemma</a:t>
            </a:r>
          </a:p>
        </p:txBody>
      </p:sp>
      <p:sp>
        <p:nvSpPr>
          <p:cNvPr id="19" name="TextBox 18"/>
          <p:cNvSpPr txBox="1"/>
          <p:nvPr/>
        </p:nvSpPr>
        <p:spPr>
          <a:xfrm>
            <a:off x="1633924" y="6030663"/>
            <a:ext cx="8346651" cy="307777"/>
          </a:xfrm>
          <a:prstGeom prst="rect">
            <a:avLst/>
          </a:prstGeom>
          <a:noFill/>
        </p:spPr>
        <p:txBody>
          <a:bodyPr wrap="square" lIns="0" tIns="0" rIns="0" bIns="0" rtlCol="1">
            <a:spAutoFit/>
          </a:bodyPr>
          <a:lstStyle/>
          <a:p>
            <a:pPr algn="ctr" defTabSz="685800">
              <a:spcAft>
                <a:spcPts val="600"/>
              </a:spcAft>
              <a:defRPr/>
            </a:pPr>
            <a:r>
              <a:rPr lang="en-US" sz="2000" kern="0" dirty="0">
                <a:solidFill>
                  <a:schemeClr val="bg1"/>
                </a:solidFill>
                <a:latin typeface="+mj-lt"/>
                <a:ea typeface="Open Sans" pitchFamily="34" charset="0"/>
                <a:cs typeface="Open Sans" pitchFamily="34" charset="0"/>
              </a:rPr>
              <a:t>Better TCO, productivity and development experience</a:t>
            </a:r>
          </a:p>
        </p:txBody>
      </p:sp>
      <p:sp>
        <p:nvSpPr>
          <p:cNvPr id="22" name="TextBox 21"/>
          <p:cNvSpPr txBox="1"/>
          <p:nvPr/>
        </p:nvSpPr>
        <p:spPr>
          <a:xfrm rot="16200000">
            <a:off x="-913315" y="3517306"/>
            <a:ext cx="4516610" cy="307777"/>
          </a:xfrm>
          <a:prstGeom prst="rect">
            <a:avLst/>
          </a:prstGeom>
          <a:noFill/>
        </p:spPr>
        <p:txBody>
          <a:bodyPr wrap="square" lIns="0" tIns="0" rIns="0" bIns="0" rtlCol="1">
            <a:spAutoFit/>
          </a:bodyPr>
          <a:lstStyle/>
          <a:p>
            <a:pPr algn="ctr" defTabSz="685800">
              <a:spcAft>
                <a:spcPts val="600"/>
              </a:spcAft>
              <a:defRPr/>
            </a:pPr>
            <a:r>
              <a:rPr lang="en-US" sz="2000" kern="0" dirty="0">
                <a:solidFill>
                  <a:schemeClr val="bg1"/>
                </a:solidFill>
                <a:latin typeface="+mj-lt"/>
                <a:ea typeface="Open Sans" pitchFamily="34" charset="0"/>
                <a:cs typeface="Open Sans" pitchFamily="34" charset="0"/>
              </a:rPr>
              <a:t>End user experience</a:t>
            </a:r>
          </a:p>
        </p:txBody>
      </p:sp>
      <p:cxnSp>
        <p:nvCxnSpPr>
          <p:cNvPr id="37" name="Straight Arrow Connector 36"/>
          <p:cNvCxnSpPr/>
          <p:nvPr/>
        </p:nvCxnSpPr>
        <p:spPr>
          <a:xfrm flipH="1" flipV="1">
            <a:off x="1593908" y="1412891"/>
            <a:ext cx="31980" cy="4516609"/>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608322" y="5919171"/>
            <a:ext cx="8372252" cy="0"/>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4" idx="2"/>
          </p:cNvCxnSpPr>
          <p:nvPr/>
        </p:nvCxnSpPr>
        <p:spPr>
          <a:xfrm>
            <a:off x="1633924" y="2116190"/>
            <a:ext cx="1027319"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44" idx="4"/>
          </p:cNvCxnSpPr>
          <p:nvPr/>
        </p:nvCxnSpPr>
        <p:spPr>
          <a:xfrm flipH="1" flipV="1">
            <a:off x="2817192" y="2272141"/>
            <a:ext cx="2" cy="3647031"/>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44" name="Oval 43"/>
          <p:cNvSpPr/>
          <p:nvPr/>
        </p:nvSpPr>
        <p:spPr bwMode="auto">
          <a:xfrm>
            <a:off x="2661242" y="1960240"/>
            <a:ext cx="311900" cy="3119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chemeClr val="bg1"/>
              </a:solidFill>
              <a:ea typeface="Segoe UI" pitchFamily="34" charset="0"/>
              <a:cs typeface="Segoe UI" pitchFamily="34" charset="0"/>
            </a:endParaRPr>
          </a:p>
        </p:txBody>
      </p:sp>
      <p:cxnSp>
        <p:nvCxnSpPr>
          <p:cNvPr id="45" name="Straight Connector 44"/>
          <p:cNvCxnSpPr>
            <a:endCxn id="47" idx="2"/>
          </p:cNvCxnSpPr>
          <p:nvPr/>
        </p:nvCxnSpPr>
        <p:spPr>
          <a:xfrm>
            <a:off x="1665403" y="4770503"/>
            <a:ext cx="6221745"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47" idx="4"/>
          </p:cNvCxnSpPr>
          <p:nvPr/>
        </p:nvCxnSpPr>
        <p:spPr>
          <a:xfrm flipH="1" flipV="1">
            <a:off x="8043097" y="4926454"/>
            <a:ext cx="3362" cy="996163"/>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47" name="Oval 46"/>
          <p:cNvSpPr/>
          <p:nvPr/>
        </p:nvSpPr>
        <p:spPr bwMode="auto">
          <a:xfrm>
            <a:off x="7887147" y="4614553"/>
            <a:ext cx="311900" cy="3119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solidFill>
                <a:schemeClr val="bg1"/>
              </a:solidFill>
              <a:ea typeface="Segoe UI" pitchFamily="34" charset="0"/>
              <a:cs typeface="Segoe UI" pitchFamily="34" charset="0"/>
            </a:endParaRPr>
          </a:p>
        </p:txBody>
      </p:sp>
      <p:sp>
        <p:nvSpPr>
          <p:cNvPr id="5" name="Rectangle 4"/>
          <p:cNvSpPr/>
          <p:nvPr/>
        </p:nvSpPr>
        <p:spPr>
          <a:xfrm>
            <a:off x="3012252" y="1926613"/>
            <a:ext cx="840295" cy="369332"/>
          </a:xfrm>
          <a:prstGeom prst="rect">
            <a:avLst/>
          </a:prstGeom>
        </p:spPr>
        <p:txBody>
          <a:bodyPr wrap="none">
            <a:spAutoFit/>
          </a:bodyPr>
          <a:lstStyle/>
          <a:p>
            <a:pPr defTabSz="914400"/>
            <a:r>
              <a:rPr lang="en-US" kern="0" dirty="0">
                <a:solidFill>
                  <a:schemeClr val="bg1"/>
                </a:solidFill>
                <a:ea typeface="Open Sans" pitchFamily="34" charset="0"/>
                <a:cs typeface="Open Sans" pitchFamily="34" charset="0"/>
              </a:rPr>
              <a:t>Native</a:t>
            </a:r>
            <a:endParaRPr lang="en-US" kern="0" dirty="0">
              <a:solidFill>
                <a:schemeClr val="bg1"/>
              </a:solidFill>
            </a:endParaRPr>
          </a:p>
        </p:txBody>
      </p:sp>
      <p:sp>
        <p:nvSpPr>
          <p:cNvPr id="48" name="Rectangle 47"/>
          <p:cNvSpPr/>
          <p:nvPr/>
        </p:nvSpPr>
        <p:spPr>
          <a:xfrm>
            <a:off x="8209303" y="4589475"/>
            <a:ext cx="869149" cy="369332"/>
          </a:xfrm>
          <a:prstGeom prst="rect">
            <a:avLst/>
          </a:prstGeom>
        </p:spPr>
        <p:txBody>
          <a:bodyPr wrap="none">
            <a:spAutoFit/>
          </a:bodyPr>
          <a:lstStyle/>
          <a:p>
            <a:pPr defTabSz="914400"/>
            <a:r>
              <a:rPr lang="en-US" kern="0" dirty="0">
                <a:solidFill>
                  <a:schemeClr val="bg1"/>
                </a:solidFill>
                <a:ea typeface="Open Sans" pitchFamily="34" charset="0"/>
                <a:cs typeface="Open Sans" pitchFamily="34" charset="0"/>
              </a:rPr>
              <a:t>Hybrid</a:t>
            </a:r>
            <a:endParaRPr lang="en-US" kern="0" dirty="0">
              <a:solidFill>
                <a:schemeClr val="bg1"/>
              </a:solidFill>
            </a:endParaRPr>
          </a:p>
        </p:txBody>
      </p:sp>
    </p:spTree>
    <p:extLst>
      <p:ext uri="{BB962C8B-B14F-4D97-AF65-F5344CB8AC3E}">
        <p14:creationId xmlns:p14="http://schemas.microsoft.com/office/powerpoint/2010/main" val="3080087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8910"/>
            <a:ext cx="11889564" cy="916534"/>
          </a:xfrm>
        </p:spPr>
        <p:txBody>
          <a:bodyPr/>
          <a:lstStyle/>
          <a:p>
            <a:r>
              <a:rPr lang="de-DE" dirty="0"/>
              <a:t>Cross-platform native with Xamarin</a:t>
            </a:r>
          </a:p>
        </p:txBody>
      </p:sp>
      <p:cxnSp>
        <p:nvCxnSpPr>
          <p:cNvPr id="32" name="Straight Connector 31"/>
          <p:cNvCxnSpPr>
            <a:endCxn id="34" idx="2"/>
          </p:cNvCxnSpPr>
          <p:nvPr/>
        </p:nvCxnSpPr>
        <p:spPr>
          <a:xfrm>
            <a:off x="790386" y="1893512"/>
            <a:ext cx="5115952"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4" idx="4"/>
          </p:cNvCxnSpPr>
          <p:nvPr/>
        </p:nvCxnSpPr>
        <p:spPr>
          <a:xfrm flipH="1" flipV="1">
            <a:off x="6062288" y="2049462"/>
            <a:ext cx="2" cy="256997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5906338" y="1737562"/>
            <a:ext cx="311900" cy="311900"/>
          </a:xfrm>
          <a:prstGeom prst="ellipse">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b="1" i="1" kern="0" dirty="0">
                <a:solidFill>
                  <a:schemeClr val="bg1"/>
                </a:solidFill>
                <a:latin typeface="Segoe UI"/>
                <a:ea typeface="Segoe UI" pitchFamily="34" charset="0"/>
                <a:cs typeface="Segoe UI" pitchFamily="34" charset="0"/>
              </a:rPr>
              <a:t>C#</a:t>
            </a:r>
          </a:p>
        </p:txBody>
      </p:sp>
      <p:sp>
        <p:nvSpPr>
          <p:cNvPr id="9" name="TextBox 8"/>
          <p:cNvSpPr txBox="1"/>
          <p:nvPr/>
        </p:nvSpPr>
        <p:spPr>
          <a:xfrm>
            <a:off x="791423" y="4743391"/>
            <a:ext cx="5773491" cy="246221"/>
          </a:xfrm>
          <a:prstGeom prst="rect">
            <a:avLst/>
          </a:prstGeom>
          <a:noFill/>
        </p:spPr>
        <p:txBody>
          <a:bodyPr wrap="square" lIns="0" tIns="0" rIns="0" bIns="0" rtlCol="1">
            <a:spAutoFit/>
          </a:bodyPr>
          <a:lstStyle/>
          <a:p>
            <a:pPr algn="ctr" defTabSz="685800">
              <a:spcAft>
                <a:spcPts val="600"/>
              </a:spcAft>
              <a:defRPr/>
            </a:pPr>
            <a:r>
              <a:rPr lang="en-US" sz="1600" kern="0" dirty="0">
                <a:solidFill>
                  <a:schemeClr val="bg1"/>
                </a:solidFill>
                <a:latin typeface="Segoe UI Light"/>
                <a:ea typeface="Open Sans" pitchFamily="34" charset="0"/>
                <a:cs typeface="Open Sans" pitchFamily="34" charset="0"/>
              </a:rPr>
              <a:t>Better TCO, productivity and development experience</a:t>
            </a:r>
          </a:p>
        </p:txBody>
      </p:sp>
      <p:grpSp>
        <p:nvGrpSpPr>
          <p:cNvPr id="30" name="Group 29"/>
          <p:cNvGrpSpPr/>
          <p:nvPr/>
        </p:nvGrpSpPr>
        <p:grpSpPr>
          <a:xfrm>
            <a:off x="769301" y="1519096"/>
            <a:ext cx="5795613" cy="3124199"/>
            <a:chOff x="956024" y="1435895"/>
            <a:chExt cx="5795613" cy="3124199"/>
          </a:xfrm>
        </p:grpSpPr>
        <p:cxnSp>
          <p:nvCxnSpPr>
            <p:cNvPr id="20" name="Straight Arrow Connector 19"/>
            <p:cNvCxnSpPr/>
            <p:nvPr/>
          </p:nvCxnSpPr>
          <p:spPr>
            <a:xfrm flipH="1" flipV="1">
              <a:off x="956024" y="1435895"/>
              <a:ext cx="22121" cy="3124199"/>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60437" y="4552950"/>
              <a:ext cx="5791200" cy="0"/>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rot="16200000">
            <a:off x="-1011952" y="2958085"/>
            <a:ext cx="3124200" cy="246221"/>
          </a:xfrm>
          <a:prstGeom prst="rect">
            <a:avLst/>
          </a:prstGeom>
          <a:noFill/>
        </p:spPr>
        <p:txBody>
          <a:bodyPr wrap="square" lIns="0" tIns="0" rIns="0" bIns="0" rtlCol="1">
            <a:spAutoFit/>
          </a:bodyPr>
          <a:lstStyle/>
          <a:p>
            <a:pPr algn="ctr" defTabSz="685800">
              <a:spcAft>
                <a:spcPts val="600"/>
              </a:spcAft>
              <a:defRPr/>
            </a:pPr>
            <a:r>
              <a:rPr lang="en-US" sz="1600" kern="0" dirty="0">
                <a:solidFill>
                  <a:schemeClr val="bg1"/>
                </a:solidFill>
                <a:latin typeface="Segoe UI Light"/>
                <a:ea typeface="Open Sans" pitchFamily="34" charset="0"/>
                <a:cs typeface="Open Sans" pitchFamily="34" charset="0"/>
              </a:rPr>
              <a:t>End user experience</a:t>
            </a:r>
          </a:p>
        </p:txBody>
      </p:sp>
      <p:grpSp>
        <p:nvGrpSpPr>
          <p:cNvPr id="37" name="Group 36"/>
          <p:cNvGrpSpPr/>
          <p:nvPr/>
        </p:nvGrpSpPr>
        <p:grpSpPr>
          <a:xfrm>
            <a:off x="7755278" y="1485604"/>
            <a:ext cx="4040738" cy="3804698"/>
            <a:chOff x="7657504" y="1709504"/>
            <a:chExt cx="4040738" cy="3804698"/>
          </a:xfrm>
        </p:grpSpPr>
        <p:sp>
          <p:nvSpPr>
            <p:cNvPr id="7" name="Rectangle 6"/>
            <p:cNvSpPr/>
            <p:nvPr/>
          </p:nvSpPr>
          <p:spPr>
            <a:xfrm>
              <a:off x="7657504" y="3645694"/>
              <a:ext cx="4040738" cy="1868508"/>
            </a:xfrm>
            <a:prstGeom prst="rect">
              <a:avLst/>
            </a:prstGeom>
            <a:solidFill>
              <a:srgbClr val="045BA6"/>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Developer</a:t>
              </a:r>
            </a:p>
            <a:p>
              <a:pPr defTabSz="685800">
                <a:defRPr/>
              </a:pPr>
              <a:endParaRPr lang="de-DE" sz="800" kern="0" dirty="0">
                <a:solidFill>
                  <a:schemeClr val="bg1"/>
                </a:solidFill>
                <a:latin typeface="Segoe UI Light"/>
                <a:cs typeface="Arial" panose="020B0604020202020204" pitchFamily="34" charset="0"/>
              </a:endParaRP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100% C# with 100% of platform APIs exposed</a:t>
              </a:r>
            </a:p>
            <a:p>
              <a:pPr marL="466108" lvl="2" defTabSz="685800">
                <a:lnSpc>
                  <a:spcPct val="110000"/>
                </a:lnSpc>
                <a:spcAft>
                  <a:spcPts val="300"/>
                </a:spcAft>
                <a:defRPr/>
              </a:pPr>
              <a:r>
                <a:rPr lang="en-US" sz="1400" kern="0" spc="-20" dirty="0">
                  <a:solidFill>
                    <a:schemeClr val="bg1"/>
                  </a:solidFill>
                  <a:latin typeface="Segoe UI Light"/>
                  <a:ea typeface="Open Sans" pitchFamily="34" charset="0"/>
                  <a:cs typeface="Open Sans" pitchFamily="34" charset="0"/>
                </a:rPr>
                <a:t>More productivity and faster development</a:t>
              </a: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Up to 95% code reuse across platforms</a:t>
              </a: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Up to 100% shared UI with </a:t>
              </a:r>
              <a:r>
                <a:rPr lang="en-US" sz="1400" kern="0" dirty="0" err="1">
                  <a:solidFill>
                    <a:schemeClr val="bg1"/>
                  </a:solidFill>
                  <a:latin typeface="Segoe UI Light"/>
                  <a:ea typeface="Open Sans" pitchFamily="34" charset="0"/>
                  <a:cs typeface="Open Sans" pitchFamily="34" charset="0"/>
                </a:rPr>
                <a:t>Xamarin.Forms</a:t>
              </a:r>
              <a:endParaRPr lang="en-US" sz="1400" kern="0" dirty="0">
                <a:solidFill>
                  <a:schemeClr val="bg1"/>
                </a:solidFill>
                <a:latin typeface="Segoe UI Light"/>
                <a:ea typeface="Open Sans" pitchFamily="34" charset="0"/>
                <a:cs typeface="Open Sans" pitchFamily="34" charset="0"/>
              </a:endParaRP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One code base &amp; IDE for client and backend</a:t>
              </a:r>
            </a:p>
          </p:txBody>
        </p:sp>
        <p:sp>
          <p:nvSpPr>
            <p:cNvPr id="11" name="Rectangle 10"/>
            <p:cNvSpPr/>
            <p:nvPr/>
          </p:nvSpPr>
          <p:spPr>
            <a:xfrm>
              <a:off x="7657504" y="1709504"/>
              <a:ext cx="4040738" cy="1868508"/>
            </a:xfrm>
            <a:prstGeom prst="rect">
              <a:avLst/>
            </a:prstGeom>
            <a:solidFill>
              <a:srgbClr val="0093E2"/>
            </a:solidFill>
            <a:ln w="9525" cap="flat" cmpd="sng" algn="ctr">
              <a:noFill/>
              <a:prstDash val="sysDash"/>
            </a:ln>
            <a:effectLst/>
          </p:spPr>
          <p:txBody>
            <a:bodyPr rtlCol="1" anchor="t"/>
            <a:lstStyle/>
            <a:p>
              <a:pPr defTabSz="685800">
                <a:defRPr/>
              </a:pPr>
              <a:r>
                <a:rPr lang="de-DE" sz="2000" kern="0" dirty="0">
                  <a:solidFill>
                    <a:schemeClr val="bg1"/>
                  </a:solidFill>
                  <a:latin typeface="Segoe UI Light"/>
                  <a:cs typeface="Arial" panose="020B0604020202020204" pitchFamily="34" charset="0"/>
                </a:rPr>
                <a:t>End User</a:t>
              </a:r>
            </a:p>
            <a:p>
              <a:pPr defTabSz="685800">
                <a:defRPr/>
              </a:pPr>
              <a:endParaRPr lang="de-DE" sz="800" kern="0" dirty="0">
                <a:solidFill>
                  <a:schemeClr val="bg1"/>
                </a:solidFill>
                <a:latin typeface="Segoe UI Light"/>
                <a:cs typeface="Arial" panose="020B0604020202020204" pitchFamily="34" charset="0"/>
              </a:endParaRP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Platform-native UX</a:t>
              </a: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Full performance</a:t>
              </a:r>
            </a:p>
            <a:p>
              <a:pPr marL="466108" lvl="2" defTabSz="685800">
                <a:lnSpc>
                  <a:spcPct val="110000"/>
                </a:lnSpc>
                <a:spcAft>
                  <a:spcPts val="300"/>
                </a:spcAft>
                <a:defRPr/>
              </a:pPr>
              <a:r>
                <a:rPr lang="en-US" sz="1400" kern="0" dirty="0">
                  <a:solidFill>
                    <a:schemeClr val="bg1"/>
                  </a:solidFill>
                  <a:latin typeface="Segoe UI Light"/>
                  <a:ea typeface="Open Sans" pitchFamily="34" charset="0"/>
                  <a:cs typeface="Open Sans" pitchFamily="34" charset="0"/>
                </a:rPr>
                <a:t>Native platform service integration</a:t>
              </a:r>
            </a:p>
          </p:txBody>
        </p:sp>
      </p:grpSp>
      <p:sp>
        <p:nvSpPr>
          <p:cNvPr id="25" name="TextBox 24"/>
          <p:cNvSpPr txBox="1"/>
          <p:nvPr/>
        </p:nvSpPr>
        <p:spPr>
          <a:xfrm>
            <a:off x="3175543" y="1439863"/>
            <a:ext cx="5773491" cy="246221"/>
          </a:xfrm>
          <a:prstGeom prst="rect">
            <a:avLst/>
          </a:prstGeom>
          <a:noFill/>
        </p:spPr>
        <p:txBody>
          <a:bodyPr wrap="square" lIns="0" tIns="0" rIns="0" bIns="0" rtlCol="1">
            <a:spAutoFit/>
          </a:bodyPr>
          <a:lstStyle/>
          <a:p>
            <a:pPr algn="ctr" defTabSz="685800">
              <a:spcAft>
                <a:spcPts val="600"/>
              </a:spcAft>
              <a:defRPr/>
            </a:pPr>
            <a:r>
              <a:rPr lang="en-US" sz="1600" i="1" kern="0" dirty="0">
                <a:solidFill>
                  <a:schemeClr val="bg1"/>
                </a:solidFill>
                <a:latin typeface="Segoe UI"/>
                <a:ea typeface="Open Sans" pitchFamily="34" charset="0"/>
                <a:cs typeface="Open Sans" pitchFamily="34" charset="0"/>
              </a:rPr>
              <a:t>“The best of both worlds”</a:t>
            </a:r>
          </a:p>
        </p:txBody>
      </p:sp>
      <p:grpSp>
        <p:nvGrpSpPr>
          <p:cNvPr id="29" name="Group 28"/>
          <p:cNvGrpSpPr/>
          <p:nvPr/>
        </p:nvGrpSpPr>
        <p:grpSpPr>
          <a:xfrm>
            <a:off x="7926082" y="3865041"/>
            <a:ext cx="253725" cy="253722"/>
            <a:chOff x="7744918" y="1841500"/>
            <a:chExt cx="352922" cy="352918"/>
          </a:xfrm>
        </p:grpSpPr>
        <p:sp>
          <p:nvSpPr>
            <p:cNvPr id="35" name="Oval 3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36"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38" name="Group 37"/>
          <p:cNvGrpSpPr/>
          <p:nvPr/>
        </p:nvGrpSpPr>
        <p:grpSpPr>
          <a:xfrm>
            <a:off x="7926082" y="4141612"/>
            <a:ext cx="253725" cy="253722"/>
            <a:chOff x="7744918" y="1841500"/>
            <a:chExt cx="352922" cy="352918"/>
          </a:xfrm>
        </p:grpSpPr>
        <p:sp>
          <p:nvSpPr>
            <p:cNvPr id="39" name="Oval 3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40"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41" name="Group 40"/>
          <p:cNvGrpSpPr/>
          <p:nvPr/>
        </p:nvGrpSpPr>
        <p:grpSpPr>
          <a:xfrm>
            <a:off x="7926082" y="4418183"/>
            <a:ext cx="253725" cy="253722"/>
            <a:chOff x="7744918" y="1841500"/>
            <a:chExt cx="352922" cy="352918"/>
          </a:xfrm>
        </p:grpSpPr>
        <p:sp>
          <p:nvSpPr>
            <p:cNvPr id="42" name="Oval 4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43"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44" name="Group 43"/>
          <p:cNvGrpSpPr/>
          <p:nvPr/>
        </p:nvGrpSpPr>
        <p:grpSpPr>
          <a:xfrm>
            <a:off x="7926082" y="4694754"/>
            <a:ext cx="253725" cy="253722"/>
            <a:chOff x="7744918" y="1841500"/>
            <a:chExt cx="352922" cy="352918"/>
          </a:xfrm>
        </p:grpSpPr>
        <p:sp>
          <p:nvSpPr>
            <p:cNvPr id="45" name="Oval 4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46" name="Freeform 4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47" name="Group 46"/>
          <p:cNvGrpSpPr/>
          <p:nvPr/>
        </p:nvGrpSpPr>
        <p:grpSpPr>
          <a:xfrm>
            <a:off x="7926082" y="4971327"/>
            <a:ext cx="253725" cy="253722"/>
            <a:chOff x="7744918" y="1841500"/>
            <a:chExt cx="352922" cy="352918"/>
          </a:xfrm>
        </p:grpSpPr>
        <p:sp>
          <p:nvSpPr>
            <p:cNvPr id="48" name="Oval 47"/>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49"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50" name="Group 49"/>
          <p:cNvGrpSpPr/>
          <p:nvPr/>
        </p:nvGrpSpPr>
        <p:grpSpPr>
          <a:xfrm>
            <a:off x="7926082" y="1916175"/>
            <a:ext cx="253725" cy="253722"/>
            <a:chOff x="7744918" y="1841500"/>
            <a:chExt cx="352922" cy="352918"/>
          </a:xfrm>
        </p:grpSpPr>
        <p:sp>
          <p:nvSpPr>
            <p:cNvPr id="51" name="Oval 50"/>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52"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53" name="Group 52"/>
          <p:cNvGrpSpPr/>
          <p:nvPr/>
        </p:nvGrpSpPr>
        <p:grpSpPr>
          <a:xfrm>
            <a:off x="7926082" y="2192746"/>
            <a:ext cx="253725" cy="253722"/>
            <a:chOff x="7744918" y="1841500"/>
            <a:chExt cx="352922" cy="352918"/>
          </a:xfrm>
        </p:grpSpPr>
        <p:sp>
          <p:nvSpPr>
            <p:cNvPr id="54" name="Oval 53"/>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55" name="Freeform 54"/>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grpSp>
        <p:nvGrpSpPr>
          <p:cNvPr id="56" name="Group 55"/>
          <p:cNvGrpSpPr/>
          <p:nvPr/>
        </p:nvGrpSpPr>
        <p:grpSpPr>
          <a:xfrm>
            <a:off x="7926082" y="2469317"/>
            <a:ext cx="253725" cy="253722"/>
            <a:chOff x="7744918" y="1841500"/>
            <a:chExt cx="352922" cy="352918"/>
          </a:xfrm>
        </p:grpSpPr>
        <p:sp>
          <p:nvSpPr>
            <p:cNvPr id="57" name="Oval 5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schemeClr val="bg1"/>
                </a:solidFill>
                <a:latin typeface="Calibri"/>
              </a:endParaRPr>
            </a:p>
          </p:txBody>
        </p:sp>
        <p:sp>
          <p:nvSpPr>
            <p:cNvPr id="58"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schemeClr val="bg1"/>
                  </a:solidFill>
                  <a:latin typeface="Calibri"/>
                </a:rPr>
                <a:t> </a:t>
              </a:r>
            </a:p>
          </p:txBody>
        </p:sp>
      </p:grpSp>
    </p:spTree>
    <p:extLst>
      <p:ext uri="{BB962C8B-B14F-4D97-AF65-F5344CB8AC3E}">
        <p14:creationId xmlns:p14="http://schemas.microsoft.com/office/powerpoint/2010/main" val="18918995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Why .NET?</a:t>
            </a:r>
          </a:p>
        </p:txBody>
      </p:sp>
      <p:sp>
        <p:nvSpPr>
          <p:cNvPr id="3" name="Footer Placeholder 2"/>
          <p:cNvSpPr>
            <a:spLocks noGrp="1"/>
          </p:cNvSpPr>
          <p:nvPr>
            <p:ph type="ftr" sz="quarter" idx="14"/>
          </p:nvPr>
        </p:nvSpPr>
        <p:spPr>
          <a:xfrm>
            <a:off x="457200" y="6565901"/>
            <a:ext cx="3937000" cy="223165"/>
          </a:xfrm>
        </p:spPr>
        <p:txBody>
          <a:bodyPr/>
          <a:lstStyle/>
          <a:p>
            <a:r>
              <a:rPr lang="en-US" dirty="0">
                <a:solidFill>
                  <a:srgbClr val="505050"/>
                </a:solidFill>
              </a:rPr>
              <a:t> </a:t>
            </a:r>
          </a:p>
        </p:txBody>
      </p:sp>
    </p:spTree>
    <p:extLst>
      <p:ext uri="{BB962C8B-B14F-4D97-AF65-F5344CB8AC3E}">
        <p14:creationId xmlns:p14="http://schemas.microsoft.com/office/powerpoint/2010/main" val="234904893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DFDDF-78C2-4D7B-9D6A-D34FBFE5AE08}"/>
              </a:ext>
            </a:extLst>
          </p:cNvPr>
          <p:cNvSpPr txBox="1">
            <a:spLocks/>
          </p:cNvSpPr>
          <p:nvPr/>
        </p:nvSpPr>
        <p:spPr>
          <a:xfrm>
            <a:off x="6592119" y="226850"/>
            <a:ext cx="5843474" cy="536306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3599"/>
              </a:spcBef>
              <a:buNone/>
            </a:pPr>
            <a:r>
              <a:rPr lang="en-US" sz="3672" dirty="0">
                <a:latin typeface="+mn-lt"/>
              </a:rPr>
              <a:t>Available </a:t>
            </a:r>
            <a:r>
              <a:rPr lang="en-US" sz="3672" dirty="0">
                <a:latin typeface="+mn-lt"/>
                <a:cs typeface="Segoe UI Semibold" panose="020B0702040204020203" pitchFamily="34" charset="0"/>
              </a:rPr>
              <a:t>now</a:t>
            </a:r>
            <a:r>
              <a:rPr lang="en-US" sz="3672" dirty="0">
                <a:latin typeface="+mn-lt"/>
              </a:rPr>
              <a:t> at: </a:t>
            </a:r>
            <a:r>
              <a:rPr lang="en-US" sz="3264" dirty="0">
                <a:latin typeface="+mn-lt"/>
                <a:hlinkClick r:id="rId3"/>
              </a:rPr>
              <a:t>https://dot.net/architecture</a:t>
            </a:r>
            <a:r>
              <a:rPr lang="en-US" sz="3264" dirty="0">
                <a:latin typeface="+mn-lt"/>
              </a:rPr>
              <a:t> </a:t>
            </a:r>
            <a:endParaRPr lang="en-US" sz="3672" dirty="0">
              <a:latin typeface="+mn-lt"/>
            </a:endParaRPr>
          </a:p>
          <a:p>
            <a:pPr>
              <a:spcBef>
                <a:spcPts val="5399"/>
              </a:spcBef>
            </a:pPr>
            <a:r>
              <a:rPr lang="en-US" sz="2856" dirty="0"/>
              <a:t>eBooks &amp; samples: Web, Containers, mobile</a:t>
            </a:r>
          </a:p>
          <a:p>
            <a:pPr>
              <a:spcBef>
                <a:spcPts val="2400"/>
              </a:spcBef>
            </a:pPr>
            <a:r>
              <a:rPr lang="en-US" sz="2856" dirty="0"/>
              <a:t>Patterns: Health checks, queueing</a:t>
            </a:r>
          </a:p>
          <a:p>
            <a:pPr>
              <a:spcBef>
                <a:spcPts val="2400"/>
              </a:spcBef>
            </a:pPr>
            <a:r>
              <a:rPr lang="en-US" sz="2856" dirty="0"/>
              <a:t>More books and patterns coming…</a:t>
            </a:r>
          </a:p>
        </p:txBody>
      </p:sp>
      <p:pic>
        <p:nvPicPr>
          <p:cNvPr id="5" name="Picture 4">
            <a:extLst>
              <a:ext uri="{FF2B5EF4-FFF2-40B4-BE49-F238E27FC236}">
                <a16:creationId xmlns:a16="http://schemas.microsoft.com/office/drawing/2014/main" id="{BFDF7201-5438-45BB-B24A-A95B9ACE25CC}"/>
              </a:ext>
            </a:extLst>
          </p:cNvPr>
          <p:cNvPicPr>
            <a:picLocks noChangeAspect="1"/>
          </p:cNvPicPr>
          <p:nvPr/>
        </p:nvPicPr>
        <p:blipFill>
          <a:blip r:embed="rId4"/>
          <a:stretch>
            <a:fillRect/>
          </a:stretch>
        </p:blipFill>
        <p:spPr>
          <a:xfrm>
            <a:off x="882" y="-1"/>
            <a:ext cx="6525515" cy="6994525"/>
          </a:xfrm>
          <a:prstGeom prst="rect">
            <a:avLst/>
          </a:prstGeom>
        </p:spPr>
      </p:pic>
    </p:spTree>
    <p:extLst>
      <p:ext uri="{BB962C8B-B14F-4D97-AF65-F5344CB8AC3E}">
        <p14:creationId xmlns:p14="http://schemas.microsoft.com/office/powerpoint/2010/main" val="197623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What do I </a:t>
            </a:r>
            <a:r>
              <a:rPr lang="en-US" sz="8159" b="1" i="1" dirty="0">
                <a:solidFill>
                  <a:schemeClr val="tx2"/>
                </a:solidFill>
              </a:rPr>
              <a:t>need</a:t>
            </a:r>
            <a:r>
              <a:rPr lang="en-US" sz="8159" b="1" dirty="0">
                <a:solidFill>
                  <a:schemeClr val="tx2"/>
                </a:solidFill>
              </a:rPr>
              <a:t> to know?</a:t>
            </a:r>
            <a:endParaRPr lang="en-US" sz="8159" dirty="0">
              <a:solidFill>
                <a:schemeClr val="tx2"/>
              </a:solidFill>
            </a:endParaRPr>
          </a:p>
        </p:txBody>
      </p:sp>
      <p:sp>
        <p:nvSpPr>
          <p:cNvPr id="3" name="Footer Placeholder 2"/>
          <p:cNvSpPr>
            <a:spLocks noGrp="1"/>
          </p:cNvSpPr>
          <p:nvPr>
            <p:ph type="ftr" sz="quarter" idx="14"/>
          </p:nvPr>
        </p:nvSpPr>
        <p:spPr>
          <a:xfrm>
            <a:off x="457200" y="6565901"/>
            <a:ext cx="3937000" cy="223165"/>
          </a:xfrm>
        </p:spPr>
        <p:txBody>
          <a:bodyPr/>
          <a:lstStyle/>
          <a:p>
            <a:r>
              <a:rPr lang="en-US" dirty="0">
                <a:solidFill>
                  <a:srgbClr val="505050"/>
                </a:solidFill>
              </a:rPr>
              <a:t> </a:t>
            </a:r>
          </a:p>
        </p:txBody>
      </p:sp>
      <p:sp>
        <p:nvSpPr>
          <p:cNvPr id="4" name="TextBox 3"/>
          <p:cNvSpPr txBox="1"/>
          <p:nvPr/>
        </p:nvSpPr>
        <p:spPr>
          <a:xfrm>
            <a:off x="308302" y="2217116"/>
            <a:ext cx="4466531"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As a developer,</a:t>
            </a:r>
          </a:p>
        </p:txBody>
      </p:sp>
    </p:spTree>
    <p:extLst>
      <p:ext uri="{BB962C8B-B14F-4D97-AF65-F5344CB8AC3E}">
        <p14:creationId xmlns:p14="http://schemas.microsoft.com/office/powerpoint/2010/main" val="305425983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Runtimes</a:t>
            </a:r>
          </a:p>
        </p:txBody>
      </p:sp>
      <p:grpSp>
        <p:nvGrpSpPr>
          <p:cNvPr id="98" name="Group 97"/>
          <p:cNvGrpSpPr/>
          <p:nvPr/>
        </p:nvGrpSpPr>
        <p:grpSpPr>
          <a:xfrm>
            <a:off x="4480896" y="1851360"/>
            <a:ext cx="2971411" cy="4022789"/>
            <a:chOff x="4115140" y="1211286"/>
            <a:chExt cx="2971833" cy="4023360"/>
          </a:xfrm>
        </p:grpSpPr>
        <p:grpSp>
          <p:nvGrpSpPr>
            <p:cNvPr id="99" name="Group 98"/>
            <p:cNvGrpSpPr/>
            <p:nvPr/>
          </p:nvGrpSpPr>
          <p:grpSpPr>
            <a:xfrm>
              <a:off x="4115140" y="1211286"/>
              <a:ext cx="2971800" cy="4023360"/>
              <a:chOff x="4604403" y="1582077"/>
              <a:chExt cx="3013825" cy="3945389"/>
            </a:xfrm>
          </p:grpSpPr>
          <p:sp>
            <p:nvSpPr>
              <p:cNvPr id="101" name="Rectangle 100"/>
              <p:cNvSpPr/>
              <p:nvPr/>
            </p:nvSpPr>
            <p:spPr bwMode="auto">
              <a:xfrm>
                <a:off x="4604403" y="1582077"/>
                <a:ext cx="3013825" cy="3945389"/>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02" name="TextBox 101"/>
              <p:cNvSpPr txBox="1"/>
              <p:nvPr/>
            </p:nvSpPr>
            <p:spPr>
              <a:xfrm>
                <a:off x="4604403" y="1582077"/>
                <a:ext cx="3013825" cy="627676"/>
              </a:xfrm>
              <a:prstGeom prst="rect">
                <a:avLst/>
              </a:prstGeom>
              <a:solidFill>
                <a:srgbClr val="0078D7">
                  <a:lumMod val="75000"/>
                </a:srgb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.NET CORE</a:t>
                </a:r>
              </a:p>
            </p:txBody>
          </p:sp>
        </p:grpSp>
        <p:sp>
          <p:nvSpPr>
            <p:cNvPr id="100" name="TextBox 13"/>
            <p:cNvSpPr txBox="1"/>
            <p:nvPr/>
          </p:nvSpPr>
          <p:spPr>
            <a:xfrm>
              <a:off x="4115173" y="1851342"/>
              <a:ext cx="2971800" cy="1920240"/>
            </a:xfrm>
            <a:prstGeom prst="rect">
              <a:avLst/>
            </a:prstGeom>
            <a:noFill/>
          </p:spPr>
          <p:txBody>
            <a:bodyPr wrap="square" lIns="182854" tIns="146283" rIns="182854" bIns="146283" rtlCol="0" anchor="t" anchorCtr="0">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Cross-platform,</a:t>
              </a:r>
              <a:r>
                <a:rPr kumimoji="0" lang="en-US" sz="1800" b="0" i="0" u="none" strike="noStrike" kern="0" cap="none" spc="0" normalizeH="0" noProof="0" dirty="0">
                  <a:ln>
                    <a:noFill/>
                  </a:ln>
                  <a:gradFill>
                    <a:gsLst>
                      <a:gs pos="0">
                        <a:srgbClr val="FFFFFF"/>
                      </a:gs>
                      <a:gs pos="100000">
                        <a:srgbClr val="FFFFFF"/>
                      </a:gs>
                    </a:gsLst>
                    <a:lin ang="5400000" scaled="1"/>
                  </a:gradFill>
                  <a:effectLst/>
                  <a:uLnTx/>
                  <a:uFillTx/>
                  <a:cs typeface="Segoe UI" panose="020B0502040204020203" pitchFamily="34" charset="0"/>
                </a:rPr>
                <a:t> </a:t>
              </a: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open source framework for modern cloud-native</a:t>
              </a:r>
              <a:r>
                <a:rPr kumimoji="0" lang="en-US" sz="1800" b="0" i="0" u="none" strike="noStrike" kern="0" cap="none" spc="0" normalizeH="0" noProof="0" dirty="0">
                  <a:ln>
                    <a:noFill/>
                  </a:ln>
                  <a:gradFill>
                    <a:gsLst>
                      <a:gs pos="0">
                        <a:srgbClr val="FFFFFF"/>
                      </a:gs>
                      <a:gs pos="100000">
                        <a:srgbClr val="FFFFFF"/>
                      </a:gs>
                    </a:gsLst>
                    <a:lin ang="5400000" scaled="1"/>
                  </a:gradFill>
                  <a:effectLst/>
                  <a:uLnTx/>
                  <a:uFillTx/>
                  <a:cs typeface="Segoe UI" panose="020B0502040204020203" pitchFamily="34" charset="0"/>
                </a:rPr>
                <a:t> and UWP </a:t>
              </a:r>
              <a:r>
                <a:rPr lang="en-US" kern="0" dirty="0">
                  <a:gradFill>
                    <a:gsLst>
                      <a:gs pos="0">
                        <a:srgbClr val="FFFFFF"/>
                      </a:gs>
                      <a:gs pos="100000">
                        <a:srgbClr val="FFFFFF"/>
                      </a:gs>
                    </a:gsLst>
                    <a:lin ang="5400000" scaled="1"/>
                  </a:gradFill>
                  <a:cs typeface="Segoe UI" panose="020B0502040204020203" pitchFamily="34" charset="0"/>
                </a:rPr>
                <a:t>a</a:t>
              </a:r>
              <a:r>
                <a:rPr kumimoji="0" lang="en-US" sz="1800" b="0" i="0" u="none" strike="noStrike" kern="0" cap="none" spc="0" normalizeH="0" baseline="0" noProof="0" dirty="0" err="1">
                  <a:ln>
                    <a:noFill/>
                  </a:ln>
                  <a:gradFill>
                    <a:gsLst>
                      <a:gs pos="0">
                        <a:srgbClr val="FFFFFF"/>
                      </a:gs>
                      <a:gs pos="100000">
                        <a:srgbClr val="FFFFFF"/>
                      </a:gs>
                    </a:gsLst>
                    <a:lin ang="5400000" scaled="1"/>
                  </a:gradFill>
                  <a:effectLst/>
                  <a:uLnTx/>
                  <a:uFillTx/>
                  <a:cs typeface="Segoe UI" panose="020B0502040204020203" pitchFamily="34" charset="0"/>
                </a:rPr>
                <a:t>pps</a:t>
              </a:r>
              <a:endPar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endParaRPr>
            </a:p>
          </p:txBody>
        </p:sp>
      </p:grpSp>
      <p:grpSp>
        <p:nvGrpSpPr>
          <p:cNvPr id="103" name="Group 102"/>
          <p:cNvGrpSpPr/>
          <p:nvPr/>
        </p:nvGrpSpPr>
        <p:grpSpPr>
          <a:xfrm>
            <a:off x="7497954" y="1851361"/>
            <a:ext cx="2971445" cy="4022789"/>
            <a:chOff x="7132627" y="1211287"/>
            <a:chExt cx="2971867" cy="4023360"/>
          </a:xfrm>
          <a:solidFill>
            <a:schemeClr val="accent3"/>
          </a:solidFill>
        </p:grpSpPr>
        <p:grpSp>
          <p:nvGrpSpPr>
            <p:cNvPr id="104" name="Group 103"/>
            <p:cNvGrpSpPr/>
            <p:nvPr/>
          </p:nvGrpSpPr>
          <p:grpSpPr>
            <a:xfrm>
              <a:off x="7132627" y="1211287"/>
              <a:ext cx="2971800" cy="4023360"/>
              <a:chOff x="7489548" y="1582078"/>
              <a:chExt cx="2917390" cy="3945389"/>
            </a:xfrm>
            <a:grpFill/>
          </p:grpSpPr>
          <p:sp>
            <p:nvSpPr>
              <p:cNvPr id="106" name="Rectangle 105"/>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07" name="TextBox 106"/>
              <p:cNvSpPr txBox="1"/>
              <p:nvPr/>
            </p:nvSpPr>
            <p:spPr>
              <a:xfrm>
                <a:off x="7489548" y="1582078"/>
                <a:ext cx="2917390"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XAMARIN</a:t>
                </a:r>
              </a:p>
            </p:txBody>
          </p:sp>
        </p:grpSp>
        <p:sp>
          <p:nvSpPr>
            <p:cNvPr id="105" name="TextBox 14"/>
            <p:cNvSpPr txBox="1"/>
            <p:nvPr/>
          </p:nvSpPr>
          <p:spPr>
            <a:xfrm>
              <a:off x="7132693" y="1851342"/>
              <a:ext cx="2971801" cy="1920240"/>
            </a:xfrm>
            <a:prstGeom prst="rect">
              <a:avLst/>
            </a:prstGeom>
            <a:grpFill/>
          </p:spPr>
          <p:txBody>
            <a:bodyPr wrap="square" lIns="182854" tIns="146283" rIns="182854" bIns="146283" rtlCol="0" anchor="t" anchorCtr="0">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Cross-platform,</a:t>
              </a:r>
              <a:r>
                <a:rPr kumimoji="0" lang="en-US" sz="1800" b="0" i="0" u="none" strike="noStrike" kern="0" cap="none" spc="0" normalizeH="0" noProof="0" dirty="0">
                  <a:ln>
                    <a:noFill/>
                  </a:ln>
                  <a:gradFill>
                    <a:gsLst>
                      <a:gs pos="0">
                        <a:srgbClr val="FFFFFF"/>
                      </a:gs>
                      <a:gs pos="100000">
                        <a:srgbClr val="FFFFFF"/>
                      </a:gs>
                    </a:gsLst>
                    <a:lin ang="5400000" scaled="1"/>
                  </a:gradFill>
                  <a:effectLst/>
                  <a:uLnTx/>
                  <a:uFillTx/>
                  <a:cs typeface="Segoe UI" panose="020B0502040204020203" pitchFamily="34" charset="0"/>
                </a:rPr>
                <a:t> </a:t>
              </a: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open source Mono-based runtime for iOS, OS X, </a:t>
              </a:r>
              <a:b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and Android devices</a:t>
              </a:r>
            </a:p>
          </p:txBody>
        </p:sp>
      </p:grpSp>
      <p:grpSp>
        <p:nvGrpSpPr>
          <p:cNvPr id="108" name="Group 107"/>
          <p:cNvGrpSpPr/>
          <p:nvPr/>
        </p:nvGrpSpPr>
        <p:grpSpPr>
          <a:xfrm>
            <a:off x="1463836" y="1851360"/>
            <a:ext cx="2971379" cy="4022789"/>
            <a:chOff x="1097653" y="1211286"/>
            <a:chExt cx="2971800" cy="4023360"/>
          </a:xfrm>
          <a:solidFill>
            <a:schemeClr val="tx2"/>
          </a:solidFill>
        </p:grpSpPr>
        <p:grpSp>
          <p:nvGrpSpPr>
            <p:cNvPr id="109" name="Group 108"/>
            <p:cNvGrpSpPr/>
            <p:nvPr/>
          </p:nvGrpSpPr>
          <p:grpSpPr>
            <a:xfrm>
              <a:off x="1097653" y="1211286"/>
              <a:ext cx="2971800" cy="4023360"/>
              <a:chOff x="1719261" y="1582078"/>
              <a:chExt cx="2869373" cy="3945389"/>
            </a:xfrm>
            <a:grpFill/>
          </p:grpSpPr>
          <p:sp>
            <p:nvSpPr>
              <p:cNvPr id="111" name="Rectangle 110"/>
              <p:cNvSpPr/>
              <p:nvPr/>
            </p:nvSpPr>
            <p:spPr bwMode="auto">
              <a:xfrm>
                <a:off x="1719261" y="1582078"/>
                <a:ext cx="2869373"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2" name="TextBox 111"/>
              <p:cNvSpPr txBox="1"/>
              <p:nvPr/>
            </p:nvSpPr>
            <p:spPr>
              <a:xfrm>
                <a:off x="1719261" y="1582078"/>
                <a:ext cx="2869373" cy="627676"/>
              </a:xfrm>
              <a:prstGeom prst="rect">
                <a:avLst/>
              </a:prstGeom>
              <a:solidFill>
                <a:schemeClr val="tx2">
                  <a:lumMod val="75000"/>
                </a:schemeClr>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sp>
          <p:nvSpPr>
            <p:cNvPr id="110" name="TextBox 3"/>
            <p:cNvSpPr txBox="1"/>
            <p:nvPr/>
          </p:nvSpPr>
          <p:spPr>
            <a:xfrm>
              <a:off x="1097653" y="1851342"/>
              <a:ext cx="2971800" cy="1920240"/>
            </a:xfrm>
            <a:prstGeom prst="rect">
              <a:avLst/>
            </a:prstGeom>
            <a:grpFill/>
          </p:spPr>
          <p:txBody>
            <a:bodyPr wrap="square" lIns="182854" tIns="146283" rIns="182854" bIns="146283" rtlCol="0" anchor="t" anchorCtr="0">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cs typeface="Segoe UI" panose="020B0502040204020203" pitchFamily="34" charset="0"/>
                </a:rPr>
                <a:t>Platform for .NET applications on Windows</a:t>
              </a:r>
            </a:p>
          </p:txBody>
        </p:sp>
      </p:grpSp>
      <p:grpSp>
        <p:nvGrpSpPr>
          <p:cNvPr id="113" name="Group 1"/>
          <p:cNvGrpSpPr/>
          <p:nvPr/>
        </p:nvGrpSpPr>
        <p:grpSpPr>
          <a:xfrm>
            <a:off x="1463463" y="4953997"/>
            <a:ext cx="9005938" cy="920152"/>
            <a:chOff x="1726124" y="4724401"/>
            <a:chExt cx="8516225" cy="902448"/>
          </a:xfrm>
        </p:grpSpPr>
        <p:sp>
          <p:nvSpPr>
            <p:cNvPr id="114" name="TextBox 2"/>
            <p:cNvSpPr txBox="1"/>
            <p:nvPr/>
          </p:nvSpPr>
          <p:spPr>
            <a:xfrm>
              <a:off x="1726476" y="4724401"/>
              <a:ext cx="8515873" cy="902448"/>
            </a:xfrm>
            <a:prstGeom prst="rect">
              <a:avLst/>
            </a:prstGeom>
            <a:solidFill>
              <a:srgbClr val="000000">
                <a:alpha val="40000"/>
              </a:srgbClr>
            </a:solidFill>
          </p:spPr>
          <p:txBody>
            <a:bodyPr wrap="square" lIns="182854" tIns="146283" rIns="182854" bIns="146283" rtlCol="0" anchor="ctr">
              <a:noAutofit/>
            </a:bodyPr>
            <a:lstStyle/>
            <a:p>
              <a:pPr defTabSz="914049">
                <a:defRPr/>
              </a:pPr>
              <a:endParaRPr lang="en-US" sz="1428"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15" name="TextBox 3"/>
            <p:cNvSpPr txBox="1"/>
            <p:nvPr/>
          </p:nvSpPr>
          <p:spPr>
            <a:xfrm>
              <a:off x="1726124"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rgbClr val="FFFFFF"/>
                      </a:gs>
                      <a:gs pos="100000">
                        <a:srgbClr val="FFFFFF"/>
                      </a:gs>
                    </a:gsLst>
                    <a:lin ang="5400000" scaled="1"/>
                  </a:gradFill>
                  <a:cs typeface="Segoe UI" panose="020B0502040204020203" pitchFamily="34" charset="0"/>
                </a:rPr>
                <a:t>Distributed with Windows</a:t>
              </a:r>
            </a:p>
          </p:txBody>
        </p:sp>
        <p:sp>
          <p:nvSpPr>
            <p:cNvPr id="116" name="TextBox 13"/>
            <p:cNvSpPr txBox="1"/>
            <p:nvPr/>
          </p:nvSpPr>
          <p:spPr>
            <a:xfrm>
              <a:off x="4579156"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rgbClr val="FFFFFF"/>
                      </a:gs>
                      <a:gs pos="100000">
                        <a:srgbClr val="FFFFFF"/>
                      </a:gs>
                    </a:gsLst>
                    <a:lin ang="5400000" scaled="1"/>
                  </a:gradFill>
                  <a:cs typeface="Segoe UI" panose="020B0502040204020203" pitchFamily="34" charset="0"/>
                </a:rPr>
                <a:t>Distributed with app*</a:t>
              </a:r>
            </a:p>
          </p:txBody>
        </p:sp>
        <p:sp>
          <p:nvSpPr>
            <p:cNvPr id="117" name="TextBox 14"/>
            <p:cNvSpPr txBox="1"/>
            <p:nvPr/>
          </p:nvSpPr>
          <p:spPr>
            <a:xfrm>
              <a:off x="7432189" y="4841238"/>
              <a:ext cx="2809806"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rgbClr val="FFFFFF"/>
                      </a:gs>
                      <a:gs pos="100000">
                        <a:srgbClr val="FFFFFF"/>
                      </a:gs>
                    </a:gsLst>
                    <a:lin ang="5400000" scaled="1"/>
                  </a:gradFill>
                  <a:cs typeface="Segoe UI" panose="020B0502040204020203" pitchFamily="34" charset="0"/>
                </a:rPr>
                <a:t>Distributed with app</a:t>
              </a:r>
            </a:p>
          </p:txBody>
        </p:sp>
      </p:grpSp>
    </p:spTree>
    <p:extLst>
      <p:ext uri="{BB962C8B-B14F-4D97-AF65-F5344CB8AC3E}">
        <p14:creationId xmlns:p14="http://schemas.microsoft.com/office/powerpoint/2010/main" val="329236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750" fill="hold"/>
                                        <p:tgtEl>
                                          <p:spTgt spid="108"/>
                                        </p:tgtEl>
                                        <p:attrNameLst>
                                          <p:attrName>ppt_x</p:attrName>
                                        </p:attrNameLst>
                                      </p:cBhvr>
                                      <p:tavLst>
                                        <p:tav tm="0">
                                          <p:val>
                                            <p:strVal val="#ppt_x"/>
                                          </p:val>
                                        </p:tav>
                                        <p:tav tm="100000">
                                          <p:val>
                                            <p:strVal val="#ppt_x"/>
                                          </p:val>
                                        </p:tav>
                                      </p:tavLst>
                                    </p:anim>
                                    <p:anim calcmode="lin" valueType="num">
                                      <p:cBhvr additive="base">
                                        <p:cTn id="8" dur="750" fill="hold"/>
                                        <p:tgtEl>
                                          <p:spTgt spid="10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750" fill="hold"/>
                                        <p:tgtEl>
                                          <p:spTgt spid="98"/>
                                        </p:tgtEl>
                                        <p:attrNameLst>
                                          <p:attrName>ppt_x</p:attrName>
                                        </p:attrNameLst>
                                      </p:cBhvr>
                                      <p:tavLst>
                                        <p:tav tm="0">
                                          <p:val>
                                            <p:strVal val="#ppt_x"/>
                                          </p:val>
                                        </p:tav>
                                        <p:tav tm="100000">
                                          <p:val>
                                            <p:strVal val="#ppt_x"/>
                                          </p:val>
                                        </p:tav>
                                      </p:tavLst>
                                    </p:anim>
                                    <p:anim calcmode="lin" valueType="num">
                                      <p:cBhvr additive="base">
                                        <p:cTn id="13" dur="750" fill="hold"/>
                                        <p:tgtEl>
                                          <p:spTgt spid="9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750" fill="hold"/>
                                        <p:tgtEl>
                                          <p:spTgt spid="103"/>
                                        </p:tgtEl>
                                        <p:attrNameLst>
                                          <p:attrName>ppt_x</p:attrName>
                                        </p:attrNameLst>
                                      </p:cBhvr>
                                      <p:tavLst>
                                        <p:tav tm="0">
                                          <p:val>
                                            <p:strVal val="#ppt_x"/>
                                          </p:val>
                                        </p:tav>
                                        <p:tav tm="100000">
                                          <p:val>
                                            <p:strVal val="#ppt_x"/>
                                          </p:val>
                                        </p:tav>
                                      </p:tavLst>
                                    </p:anim>
                                    <p:anim calcmode="lin" valueType="num">
                                      <p:cBhvr additive="base">
                                        <p:cTn id="18" dur="75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500" fill="hold"/>
                                        <p:tgtEl>
                                          <p:spTgt spid="113"/>
                                        </p:tgtEl>
                                        <p:attrNameLst>
                                          <p:attrName>ppt_x</p:attrName>
                                        </p:attrNameLst>
                                      </p:cBhvr>
                                      <p:tavLst>
                                        <p:tav tm="0">
                                          <p:val>
                                            <p:strVal val="#ppt_x"/>
                                          </p:val>
                                        </p:tav>
                                        <p:tav tm="100000">
                                          <p:val>
                                            <p:strVal val="#ppt_x"/>
                                          </p:val>
                                        </p:tav>
                                      </p:tavLst>
                                    </p:anim>
                                    <p:anim calcmode="lin" valueType="num">
                                      <p:cBhvr additive="base">
                                        <p:cTn id="24"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Languages</a:t>
            </a:r>
          </a:p>
        </p:txBody>
      </p:sp>
      <p:sp>
        <p:nvSpPr>
          <p:cNvPr id="5" name="Rectangle 4"/>
          <p:cNvSpPr/>
          <p:nvPr/>
        </p:nvSpPr>
        <p:spPr bwMode="auto">
          <a:xfrm>
            <a:off x="2777035" y="1302726"/>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defTabSz="931446">
              <a:defRPr/>
            </a:pPr>
            <a:r>
              <a:rPr lang="en-US" sz="2400" kern="0" dirty="0">
                <a:latin typeface="Segoe UI Semibold" panose="020B0702040204020203" pitchFamily="34" charset="0"/>
                <a:ea typeface="Segoe UI" pitchFamily="34" charset="0"/>
                <a:cs typeface="Segoe UI Semibold" panose="020B0702040204020203" pitchFamily="34" charset="0"/>
              </a:rPr>
              <a:t>Powerful, flexible, for any kind of app</a:t>
            </a:r>
          </a:p>
          <a:p>
            <a:pPr defTabSz="931446">
              <a:defRPr/>
            </a:pPr>
            <a:r>
              <a:rPr lang="en-US" sz="2400" kern="0" dirty="0">
                <a:latin typeface="Segoe UI Light"/>
                <a:ea typeface="Segoe UI" pitchFamily="34" charset="0"/>
                <a:cs typeface="Segoe UI Semilight" panose="020B0402040204020203" pitchFamily="34" charset="0"/>
              </a:rPr>
              <a:t>Innovate aggressively and responsibly bringing latest language trends to enable modern applications</a:t>
            </a:r>
          </a:p>
        </p:txBody>
      </p:sp>
      <p:sp>
        <p:nvSpPr>
          <p:cNvPr id="6" name="Pentagon 5"/>
          <p:cNvSpPr/>
          <p:nvPr/>
        </p:nvSpPr>
        <p:spPr bwMode="auto">
          <a:xfrm>
            <a:off x="844245" y="1302726"/>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C#</a:t>
            </a:r>
          </a:p>
        </p:txBody>
      </p:sp>
      <p:sp>
        <p:nvSpPr>
          <p:cNvPr id="7" name="Rectangle 6"/>
          <p:cNvSpPr/>
          <p:nvPr/>
        </p:nvSpPr>
        <p:spPr bwMode="auto">
          <a:xfrm>
            <a:off x="2777035" y="2954751"/>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defTabSz="931446">
              <a:defRPr/>
            </a:pPr>
            <a:r>
              <a:rPr lang="en-US" sz="2400" kern="0" dirty="0">
                <a:latin typeface="Segoe UI Semibold" panose="020B0702040204020203" pitchFamily="34" charset="0"/>
                <a:ea typeface="Segoe UI" pitchFamily="34" charset="0"/>
                <a:cs typeface="Segoe UI Semibold" panose="020B0702040204020203" pitchFamily="34" charset="0"/>
              </a:rPr>
              <a:t>Easy to get started, approachable</a:t>
            </a:r>
          </a:p>
          <a:p>
            <a:pPr defTabSz="931446">
              <a:defRPr/>
            </a:pPr>
            <a:r>
              <a:rPr lang="en-US" sz="2400" kern="0" dirty="0">
                <a:latin typeface="Segoe UI Light"/>
                <a:ea typeface="Segoe UI" pitchFamily="34" charset="0"/>
                <a:cs typeface="Segoe UI Semilight" panose="020B0402040204020203" pitchFamily="34" charset="0"/>
              </a:rPr>
              <a:t>Focus on simplicity and productivity for the most common scenarios and developers new to programming</a:t>
            </a:r>
          </a:p>
        </p:txBody>
      </p:sp>
      <p:sp>
        <p:nvSpPr>
          <p:cNvPr id="9" name="Pentagon 8"/>
          <p:cNvSpPr/>
          <p:nvPr/>
        </p:nvSpPr>
        <p:spPr bwMode="auto">
          <a:xfrm>
            <a:off x="844245" y="2954751"/>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VB</a:t>
            </a:r>
          </a:p>
        </p:txBody>
      </p:sp>
      <p:sp>
        <p:nvSpPr>
          <p:cNvPr id="10" name="Rectangle 9"/>
          <p:cNvSpPr/>
          <p:nvPr/>
        </p:nvSpPr>
        <p:spPr bwMode="auto">
          <a:xfrm>
            <a:off x="2777035" y="4606775"/>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defTabSz="931446">
              <a:defRPr/>
            </a:pPr>
            <a:r>
              <a:rPr lang="en-US" sz="2400" kern="0" dirty="0">
                <a:latin typeface="Segoe UI Semibold" panose="020B0702040204020203" pitchFamily="34" charset="0"/>
                <a:ea typeface="Segoe UI" pitchFamily="34" charset="0"/>
                <a:cs typeface="Segoe UI Semibold" panose="020B0702040204020203" pitchFamily="34" charset="0"/>
              </a:rPr>
              <a:t>Productive functional programming and analytics</a:t>
            </a:r>
          </a:p>
          <a:p>
            <a:pPr defTabSz="931446">
              <a:defRPr/>
            </a:pPr>
            <a:r>
              <a:rPr lang="en-US" sz="2400" kern="0" dirty="0">
                <a:latin typeface="Segoe UI Light"/>
                <a:ea typeface="Segoe UI" pitchFamily="34" charset="0"/>
                <a:cs typeface="Segoe UI Semilight" panose="020B0402040204020203" pitchFamily="34" charset="0"/>
              </a:rPr>
              <a:t>Be the most productive functional language in the market with full integration and interoperability with .NET</a:t>
            </a:r>
          </a:p>
        </p:txBody>
      </p:sp>
      <p:sp>
        <p:nvSpPr>
          <p:cNvPr id="11" name="Pentagon 10"/>
          <p:cNvSpPr/>
          <p:nvPr/>
        </p:nvSpPr>
        <p:spPr bwMode="auto">
          <a:xfrm>
            <a:off x="844245" y="4606775"/>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F#</a:t>
            </a:r>
          </a:p>
        </p:txBody>
      </p:sp>
    </p:spTree>
    <p:extLst>
      <p:ext uri="{BB962C8B-B14F-4D97-AF65-F5344CB8AC3E}">
        <p14:creationId xmlns:p14="http://schemas.microsoft.com/office/powerpoint/2010/main" val="288514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Models / Application Frameworks</a:t>
            </a:r>
          </a:p>
        </p:txBody>
      </p:sp>
      <p:sp>
        <p:nvSpPr>
          <p:cNvPr id="3" name="Text Placeholder 2"/>
          <p:cNvSpPr>
            <a:spLocks noGrp="1"/>
          </p:cNvSpPr>
          <p:nvPr>
            <p:ph type="body" sz="quarter" idx="10"/>
          </p:nvPr>
        </p:nvSpPr>
        <p:spPr>
          <a:xfrm>
            <a:off x="91824" y="1258567"/>
            <a:ext cx="12252826" cy="2714535"/>
          </a:xfrm>
        </p:spPr>
        <p:txBody>
          <a:bodyPr/>
          <a:lstStyle/>
          <a:p>
            <a:r>
              <a:rPr lang="en-US" sz="3600" dirty="0"/>
              <a:t>App models provide APIs for specific types of apps you build</a:t>
            </a:r>
          </a:p>
          <a:p>
            <a:r>
              <a:rPr lang="en-US" sz="3600" dirty="0"/>
              <a:t>Some app models target a specific runtime &amp; OS</a:t>
            </a:r>
          </a:p>
          <a:p>
            <a:r>
              <a:rPr lang="en-US" sz="2400" dirty="0"/>
              <a:t>i.e. Universal Windows Platform = Windows operating systems &amp; devices</a:t>
            </a:r>
          </a:p>
          <a:p>
            <a:r>
              <a:rPr lang="en-US" sz="3600" dirty="0"/>
              <a:t>Some app models can run on multiple runtimes &amp; OSes</a:t>
            </a:r>
          </a:p>
          <a:p>
            <a:r>
              <a:rPr lang="en-US" sz="2400" dirty="0" err="1"/>
              <a:t>i.e</a:t>
            </a:r>
            <a:r>
              <a:rPr lang="en-US" sz="2400" dirty="0"/>
              <a:t> ASP.NET Core can run on .NET Framework and .NET Core</a:t>
            </a:r>
          </a:p>
        </p:txBody>
      </p:sp>
      <p:grpSp>
        <p:nvGrpSpPr>
          <p:cNvPr id="4" name="Group 3"/>
          <p:cNvGrpSpPr/>
          <p:nvPr/>
        </p:nvGrpSpPr>
        <p:grpSpPr>
          <a:xfrm>
            <a:off x="7589822" y="4137336"/>
            <a:ext cx="2971379" cy="2377103"/>
            <a:chOff x="7132627" y="1211287"/>
            <a:chExt cx="2971800" cy="2377440"/>
          </a:xfrm>
        </p:grpSpPr>
        <p:grpSp>
          <p:nvGrpSpPr>
            <p:cNvPr id="5" name="Group 4"/>
            <p:cNvGrpSpPr/>
            <p:nvPr/>
          </p:nvGrpSpPr>
          <p:grpSpPr>
            <a:xfrm>
              <a:off x="7132627" y="1211287"/>
              <a:ext cx="2971800" cy="2377440"/>
              <a:chOff x="7489548" y="1582078"/>
              <a:chExt cx="2917390" cy="2331366"/>
            </a:xfrm>
            <a:solidFill>
              <a:srgbClr val="FF8C00"/>
            </a:solidFill>
          </p:grpSpPr>
          <p:sp>
            <p:nvSpPr>
              <p:cNvPr id="10" name="Rectangle 9"/>
              <p:cNvSpPr/>
              <p:nvPr/>
            </p:nvSpPr>
            <p:spPr bwMode="auto">
              <a:xfrm>
                <a:off x="7489548" y="1582078"/>
                <a:ext cx="2917390"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 name="TextBox 10"/>
              <p:cNvSpPr txBox="1"/>
              <p:nvPr/>
            </p:nvSpPr>
            <p:spPr>
              <a:xfrm>
                <a:off x="7489548" y="1582078"/>
                <a:ext cx="2917390"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XAMARIN</a:t>
                </a:r>
              </a:p>
            </p:txBody>
          </p:sp>
        </p:grpSp>
        <p:grpSp>
          <p:nvGrpSpPr>
            <p:cNvPr id="6" name="Group 5"/>
            <p:cNvGrpSpPr/>
            <p:nvPr/>
          </p:nvGrpSpPr>
          <p:grpSpPr>
            <a:xfrm>
              <a:off x="7223760" y="2102819"/>
              <a:ext cx="2788920" cy="1234440"/>
              <a:chOff x="7223760" y="2102819"/>
              <a:chExt cx="2788920" cy="1234440"/>
            </a:xfrm>
          </p:grpSpPr>
          <p:sp>
            <p:nvSpPr>
              <p:cNvPr id="7" name="TextBox 6"/>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iOS</a:t>
                </a:r>
              </a:p>
            </p:txBody>
          </p:sp>
          <p:sp>
            <p:nvSpPr>
              <p:cNvPr id="8" name="TextBox 7"/>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Android</a:t>
                </a:r>
              </a:p>
            </p:txBody>
          </p:sp>
          <p:sp>
            <p:nvSpPr>
              <p:cNvPr id="9" name="TextBox 8"/>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OS X</a:t>
                </a:r>
                <a:endPar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endParaRPr>
              </a:p>
            </p:txBody>
          </p:sp>
        </p:grpSp>
      </p:grpSp>
      <p:grpSp>
        <p:nvGrpSpPr>
          <p:cNvPr id="12" name="Group 11"/>
          <p:cNvGrpSpPr/>
          <p:nvPr/>
        </p:nvGrpSpPr>
        <p:grpSpPr>
          <a:xfrm>
            <a:off x="1555704" y="4137335"/>
            <a:ext cx="2971379" cy="2377103"/>
            <a:chOff x="1097653" y="1211286"/>
            <a:chExt cx="2971800" cy="2377440"/>
          </a:xfrm>
        </p:grpSpPr>
        <p:grpSp>
          <p:nvGrpSpPr>
            <p:cNvPr id="13" name="Group 12"/>
            <p:cNvGrpSpPr/>
            <p:nvPr/>
          </p:nvGrpSpPr>
          <p:grpSpPr>
            <a:xfrm>
              <a:off x="1097653" y="1211286"/>
              <a:ext cx="2971800" cy="2377440"/>
              <a:chOff x="1719261" y="1582078"/>
              <a:chExt cx="2869373" cy="2331367"/>
            </a:xfrm>
          </p:grpSpPr>
          <p:sp>
            <p:nvSpPr>
              <p:cNvPr id="19" name="Rectangle 18"/>
              <p:cNvSpPr/>
              <p:nvPr/>
            </p:nvSpPr>
            <p:spPr bwMode="auto">
              <a:xfrm>
                <a:off x="1719261" y="1582078"/>
                <a:ext cx="2869373" cy="2331367"/>
              </a:xfrm>
              <a:prstGeom prst="rect">
                <a:avLst/>
              </a:prstGeom>
              <a:solidFill>
                <a:schemeClr val="tx2"/>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0" name="TextBox 19"/>
              <p:cNvSpPr txBox="1"/>
              <p:nvPr/>
            </p:nvSpPr>
            <p:spPr>
              <a:xfrm>
                <a:off x="1719261" y="1582078"/>
                <a:ext cx="2869373" cy="627676"/>
              </a:xfrm>
              <a:prstGeom prst="rect">
                <a:avLst/>
              </a:prstGeom>
              <a:solidFill>
                <a:schemeClr val="tx2">
                  <a:lumMod val="75000"/>
                </a:schemeClr>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grpSp>
        <p:grpSp>
          <p:nvGrpSpPr>
            <p:cNvPr id="14" name="Group 13"/>
            <p:cNvGrpSpPr/>
            <p:nvPr/>
          </p:nvGrpSpPr>
          <p:grpSpPr>
            <a:xfrm>
              <a:off x="1188720" y="2102819"/>
              <a:ext cx="2788920" cy="1234440"/>
              <a:chOff x="1188720" y="2356171"/>
              <a:chExt cx="2788920" cy="1234440"/>
            </a:xfrm>
          </p:grpSpPr>
          <p:sp>
            <p:nvSpPr>
              <p:cNvPr id="15" name="TextBox 14"/>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a:t>
                </a:r>
              </a:p>
            </p:txBody>
          </p:sp>
          <p:grpSp>
            <p:nvGrpSpPr>
              <p:cNvPr id="16" name="Group 15"/>
              <p:cNvGrpSpPr/>
              <p:nvPr/>
            </p:nvGrpSpPr>
            <p:grpSpPr>
              <a:xfrm>
                <a:off x="1188720" y="2356171"/>
                <a:ext cx="2788920" cy="594360"/>
                <a:chOff x="1645920" y="2384389"/>
                <a:chExt cx="2417064" cy="594360"/>
              </a:xfrm>
            </p:grpSpPr>
            <p:sp>
              <p:nvSpPr>
                <p:cNvPr id="17" name="TextBox 16"/>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Windows Forms</a:t>
                  </a:r>
                </a:p>
              </p:txBody>
            </p:sp>
            <p:sp>
              <p:nvSpPr>
                <p:cNvPr id="18" name="TextBox 17"/>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WPF</a:t>
                  </a:r>
                </a:p>
              </p:txBody>
            </p:sp>
          </p:grpSp>
        </p:grpSp>
      </p:grpSp>
      <p:grpSp>
        <p:nvGrpSpPr>
          <p:cNvPr id="21" name="Group 20"/>
          <p:cNvGrpSpPr/>
          <p:nvPr/>
        </p:nvGrpSpPr>
        <p:grpSpPr>
          <a:xfrm>
            <a:off x="4572762" y="4137335"/>
            <a:ext cx="2971379" cy="2377103"/>
            <a:chOff x="4115140" y="1211286"/>
            <a:chExt cx="2971800" cy="2377440"/>
          </a:xfrm>
        </p:grpSpPr>
        <p:grpSp>
          <p:nvGrpSpPr>
            <p:cNvPr id="22" name="Group 21"/>
            <p:cNvGrpSpPr/>
            <p:nvPr/>
          </p:nvGrpSpPr>
          <p:grpSpPr>
            <a:xfrm>
              <a:off x="4115140" y="1211286"/>
              <a:ext cx="2971800" cy="2377440"/>
              <a:chOff x="4604403" y="1582077"/>
              <a:chExt cx="3013825" cy="2331366"/>
            </a:xfrm>
          </p:grpSpPr>
          <p:sp>
            <p:nvSpPr>
              <p:cNvPr id="26" name="Rectangle 25"/>
              <p:cNvSpPr/>
              <p:nvPr/>
            </p:nvSpPr>
            <p:spPr bwMode="auto">
              <a:xfrm>
                <a:off x="4604403" y="1582077"/>
                <a:ext cx="3013825" cy="2331366"/>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27" name="TextBox 26"/>
              <p:cNvSpPr txBox="1"/>
              <p:nvPr/>
            </p:nvSpPr>
            <p:spPr>
              <a:xfrm>
                <a:off x="4604403" y="1582077"/>
                <a:ext cx="3013825" cy="627676"/>
              </a:xfrm>
              <a:prstGeom prst="rect">
                <a:avLst/>
              </a:prstGeom>
              <a:solidFill>
                <a:srgbClr val="0078D7">
                  <a:lumMod val="75000"/>
                </a:srgb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.NET CORE</a:t>
                </a:r>
              </a:p>
            </p:txBody>
          </p:sp>
        </p:grpSp>
        <p:grpSp>
          <p:nvGrpSpPr>
            <p:cNvPr id="23" name="Group 22"/>
            <p:cNvGrpSpPr/>
            <p:nvPr/>
          </p:nvGrpSpPr>
          <p:grpSpPr>
            <a:xfrm>
              <a:off x="4206240" y="2102819"/>
              <a:ext cx="2788920" cy="1234440"/>
              <a:chOff x="4206240" y="2102819"/>
              <a:chExt cx="2788920" cy="1234440"/>
            </a:xfrm>
          </p:grpSpPr>
          <p:sp>
            <p:nvSpPr>
              <p:cNvPr id="24" name="TextBox 23"/>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UWP</a:t>
                </a:r>
              </a:p>
            </p:txBody>
          </p:sp>
          <p:sp>
            <p:nvSpPr>
              <p:cNvPr id="25" name="TextBox 24"/>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ASP.NET Core</a:t>
                </a:r>
              </a:p>
            </p:txBody>
          </p:sp>
        </p:grpSp>
      </p:grpSp>
    </p:spTree>
    <p:extLst>
      <p:ext uri="{BB962C8B-B14F-4D97-AF65-F5344CB8AC3E}">
        <p14:creationId xmlns:p14="http://schemas.microsoft.com/office/powerpoint/2010/main" val="10669253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a:t>
            </a:r>
          </a:p>
        </p:txBody>
      </p:sp>
      <p:sp>
        <p:nvSpPr>
          <p:cNvPr id="3" name="Text Placeholder 2"/>
          <p:cNvSpPr>
            <a:spLocks noGrp="1"/>
          </p:cNvSpPr>
          <p:nvPr>
            <p:ph type="body" sz="quarter" idx="10"/>
          </p:nvPr>
        </p:nvSpPr>
        <p:spPr>
          <a:xfrm>
            <a:off x="274640" y="1302726"/>
            <a:ext cx="11887200" cy="3446723"/>
          </a:xfrm>
        </p:spPr>
        <p:txBody>
          <a:bodyPr/>
          <a:lstStyle/>
          <a:p>
            <a:r>
              <a:rPr lang="en-US" sz="4000" dirty="0"/>
              <a:t>Learn one API</a:t>
            </a:r>
          </a:p>
          <a:p>
            <a:r>
              <a:rPr lang="en-US" sz="4000" dirty="0"/>
              <a:t>Reuse your code across .NET platforms</a:t>
            </a:r>
          </a:p>
          <a:p>
            <a:r>
              <a:rPr lang="en-US" sz="4000" dirty="0"/>
              <a:t>Easily consume third party / OSS libraries</a:t>
            </a:r>
          </a:p>
          <a:p>
            <a:endParaRPr lang="en-US" sz="4000" dirty="0">
              <a:latin typeface="+mn-lt"/>
            </a:endParaRPr>
          </a:p>
          <a:p>
            <a:endParaRPr lang="en-US" dirty="0"/>
          </a:p>
        </p:txBody>
      </p:sp>
      <p:sp>
        <p:nvSpPr>
          <p:cNvPr id="11" name="TextBox 10"/>
          <p:cNvSpPr txBox="1"/>
          <p:nvPr/>
        </p:nvSpPr>
        <p:spPr>
          <a:xfrm>
            <a:off x="7749578" y="4320213"/>
            <a:ext cx="2971379" cy="639990"/>
          </a:xfrm>
          <a:prstGeom prst="rect">
            <a:avLst/>
          </a:prstGeom>
          <a:solidFill>
            <a:schemeClr val="accent3"/>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XAMARIN</a:t>
            </a:r>
          </a:p>
        </p:txBody>
      </p:sp>
      <p:sp>
        <p:nvSpPr>
          <p:cNvPr id="12" name="TextBox 11"/>
          <p:cNvSpPr txBox="1"/>
          <p:nvPr/>
        </p:nvSpPr>
        <p:spPr>
          <a:xfrm>
            <a:off x="1715459" y="5005897"/>
            <a:ext cx="9005562" cy="1322497"/>
          </a:xfrm>
          <a:prstGeom prst="rect">
            <a:avLst/>
          </a:prstGeom>
          <a:solidFill>
            <a:srgbClr val="00B0F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latin typeface="Segoe UI"/>
              </a:rPr>
              <a:t>.NET STANDARD LIBRARY</a:t>
            </a:r>
          </a:p>
        </p:txBody>
      </p:sp>
      <p:sp>
        <p:nvSpPr>
          <p:cNvPr id="21" name="TextBox 20"/>
          <p:cNvSpPr txBox="1"/>
          <p:nvPr/>
        </p:nvSpPr>
        <p:spPr>
          <a:xfrm>
            <a:off x="1715458" y="4320214"/>
            <a:ext cx="2971379" cy="639989"/>
          </a:xfrm>
          <a:prstGeom prst="rect">
            <a:avLst/>
          </a:prstGeom>
          <a:solidFill>
            <a:schemeClr val="tx2"/>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.NET FRAMEWORK</a:t>
            </a:r>
          </a:p>
        </p:txBody>
      </p:sp>
      <p:sp>
        <p:nvSpPr>
          <p:cNvPr id="28" name="TextBox 27"/>
          <p:cNvSpPr txBox="1"/>
          <p:nvPr/>
        </p:nvSpPr>
        <p:spPr>
          <a:xfrm>
            <a:off x="4732518" y="4320213"/>
            <a:ext cx="2971379" cy="639990"/>
          </a:xfrm>
          <a:prstGeom prst="rect">
            <a:avLst/>
          </a:prstGeom>
          <a:solidFill>
            <a:srgbClr val="0078D7">
              <a:lumMod val="75000"/>
            </a:srgb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cs typeface="Segoe UI Semibold" panose="020B0702040204020203" pitchFamily="34" charset="0"/>
              </a:rPr>
              <a:t>.NET CORE</a:t>
            </a:r>
          </a:p>
        </p:txBody>
      </p:sp>
    </p:spTree>
    <p:extLst>
      <p:ext uri="{BB962C8B-B14F-4D97-AF65-F5344CB8AC3E}">
        <p14:creationId xmlns:p14="http://schemas.microsoft.com/office/powerpoint/2010/main" val="10292464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 in .NET Standard 2.0</a:t>
            </a:r>
          </a:p>
        </p:txBody>
      </p:sp>
      <p:grpSp>
        <p:nvGrpSpPr>
          <p:cNvPr id="37" name="Group 36"/>
          <p:cNvGrpSpPr/>
          <p:nvPr/>
        </p:nvGrpSpPr>
        <p:grpSpPr>
          <a:xfrm>
            <a:off x="1854688" y="5754898"/>
            <a:ext cx="8685473" cy="548556"/>
            <a:chOff x="1646287" y="5572667"/>
            <a:chExt cx="8686705" cy="548634"/>
          </a:xfrm>
        </p:grpSpPr>
        <p:sp>
          <p:nvSpPr>
            <p:cNvPr id="4" name="Rectangle 3"/>
            <p:cNvSpPr/>
            <p:nvPr/>
          </p:nvSpPr>
          <p:spPr bwMode="auto">
            <a:xfrm>
              <a:off x="1646287" y="5572667"/>
              <a:ext cx="8686705" cy="5486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6" name="TextBox 5"/>
            <p:cNvSpPr txBox="1"/>
            <p:nvPr/>
          </p:nvSpPr>
          <p:spPr>
            <a:xfrm>
              <a:off x="4480896" y="5574602"/>
              <a:ext cx="5577780" cy="544799"/>
            </a:xfrm>
            <a:prstGeom prst="rect">
              <a:avLst/>
            </a:prstGeom>
            <a:noFill/>
          </p:spPr>
          <p:txBody>
            <a:bodyPr wrap="square" lIns="182854" tIns="146283" rIns="182854" bIns="146283" rtlCol="0">
              <a:spAutoFit/>
            </a:bodyPr>
            <a:lstStyle/>
            <a:p>
              <a:pPr defTabSz="914224">
                <a:lnSpc>
                  <a:spcPct val="90000"/>
                </a:lnSpc>
                <a:spcAft>
                  <a:spcPts val="600"/>
                </a:spcAft>
              </a:pPr>
              <a:r>
                <a:rPr lang="fr-FR" kern="0" dirty="0">
                  <a:solidFill>
                    <a:srgbClr val="FFFFFF"/>
                  </a:solidFill>
                  <a:latin typeface="Segoe UI"/>
                </a:rPr>
                <a:t>Primitives • Collections • </a:t>
              </a:r>
              <a:r>
                <a:rPr lang="fr-FR" kern="0" dirty="0" err="1">
                  <a:solidFill>
                    <a:srgbClr val="FFFFFF"/>
                  </a:solidFill>
                  <a:latin typeface="Segoe UI"/>
                </a:rPr>
                <a:t>Reflection</a:t>
              </a:r>
              <a:r>
                <a:rPr lang="fr-FR" kern="0" dirty="0">
                  <a:solidFill>
                    <a:srgbClr val="FFFFFF"/>
                  </a:solidFill>
                  <a:latin typeface="Segoe UI"/>
                </a:rPr>
                <a:t> • </a:t>
              </a:r>
              <a:r>
                <a:rPr lang="fr-FR" kern="0" dirty="0" err="1">
                  <a:solidFill>
                    <a:srgbClr val="FFFFFF"/>
                  </a:solidFill>
                  <a:latin typeface="Segoe UI"/>
                </a:rPr>
                <a:t>Interop</a:t>
              </a:r>
              <a:r>
                <a:rPr lang="fr-FR" kern="0" dirty="0">
                  <a:solidFill>
                    <a:srgbClr val="FFFFFF"/>
                  </a:solidFill>
                  <a:latin typeface="Segoe UI"/>
                </a:rPr>
                <a:t> • </a:t>
              </a:r>
              <a:r>
                <a:rPr lang="fr-FR" kern="0" dirty="0" err="1">
                  <a:solidFill>
                    <a:srgbClr val="FFFFFF"/>
                  </a:solidFill>
                  <a:latin typeface="Segoe UI"/>
                </a:rPr>
                <a:t>Linq</a:t>
              </a:r>
              <a:endParaRPr lang="en-US" kern="0" dirty="0" err="1">
                <a:solidFill>
                  <a:srgbClr val="FFFFFF"/>
                </a:solidFill>
                <a:latin typeface="Segoe UI"/>
              </a:endParaRPr>
            </a:p>
          </p:txBody>
        </p:sp>
        <p:sp>
          <p:nvSpPr>
            <p:cNvPr id="7" name="Rectangle 6"/>
            <p:cNvSpPr/>
            <p:nvPr/>
          </p:nvSpPr>
          <p:spPr>
            <a:xfrm>
              <a:off x="2552880" y="5676168"/>
              <a:ext cx="793373" cy="348482"/>
            </a:xfrm>
            <a:prstGeom prst="rect">
              <a:avLst/>
            </a:prstGeom>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CORE</a:t>
              </a:r>
            </a:p>
          </p:txBody>
        </p:sp>
      </p:grpSp>
      <p:grpSp>
        <p:nvGrpSpPr>
          <p:cNvPr id="36" name="Group 35"/>
          <p:cNvGrpSpPr/>
          <p:nvPr/>
        </p:nvGrpSpPr>
        <p:grpSpPr>
          <a:xfrm>
            <a:off x="1896316" y="4846180"/>
            <a:ext cx="8685473" cy="548556"/>
            <a:chOff x="1646287" y="4881583"/>
            <a:chExt cx="8686705" cy="548634"/>
          </a:xfrm>
        </p:grpSpPr>
        <p:sp>
          <p:nvSpPr>
            <p:cNvPr id="17" name="Rectangle 16"/>
            <p:cNvSpPr/>
            <p:nvPr/>
          </p:nvSpPr>
          <p:spPr bwMode="auto">
            <a:xfrm>
              <a:off x="1646287" y="4881583"/>
              <a:ext cx="8686705" cy="548634"/>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18" name="TextBox 17"/>
            <p:cNvSpPr txBox="1"/>
            <p:nvPr/>
          </p:nvSpPr>
          <p:spPr>
            <a:xfrm>
              <a:off x="4480896" y="4883518"/>
              <a:ext cx="5577780" cy="544765"/>
            </a:xfrm>
            <a:prstGeom prst="rect">
              <a:avLst/>
            </a:prstGeom>
            <a:noFill/>
          </p:spPr>
          <p:txBody>
            <a:bodyPr wrap="square" lIns="182854" tIns="146283" rIns="182854" bIns="146283" rtlCol="0">
              <a:spAutoFit/>
            </a:bodyPr>
            <a:lstStyle/>
            <a:p>
              <a:pPr defTabSz="914224">
                <a:lnSpc>
                  <a:spcPct val="90000"/>
                </a:lnSpc>
                <a:spcAft>
                  <a:spcPts val="600"/>
                </a:spcAft>
              </a:pPr>
              <a:r>
                <a:rPr lang="fr-FR" kern="0" dirty="0">
                  <a:solidFill>
                    <a:srgbClr val="FFFFFF"/>
                  </a:solidFill>
                  <a:latin typeface="Segoe UI"/>
                </a:rPr>
                <a:t>Threads • Thread Pool • </a:t>
              </a:r>
              <a:r>
                <a:rPr lang="fr-FR" kern="0" dirty="0" err="1">
                  <a:solidFill>
                    <a:srgbClr val="FFFFFF"/>
                  </a:solidFill>
                  <a:latin typeface="Segoe UI"/>
                </a:rPr>
                <a:t>Tasks</a:t>
              </a:r>
              <a:endParaRPr lang="en-US" kern="0" dirty="0" err="1">
                <a:solidFill>
                  <a:srgbClr val="FFFFFF"/>
                </a:solidFill>
                <a:latin typeface="Segoe UI"/>
              </a:endParaRPr>
            </a:p>
          </p:txBody>
        </p:sp>
        <p:sp>
          <p:nvSpPr>
            <p:cNvPr id="19" name="Rectangle 18"/>
            <p:cNvSpPr/>
            <p:nvPr/>
          </p:nvSpPr>
          <p:spPr>
            <a:xfrm>
              <a:off x="2173527" y="4985084"/>
              <a:ext cx="1552082" cy="348482"/>
            </a:xfrm>
            <a:prstGeom prst="rect">
              <a:avLst/>
            </a:prstGeom>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THREADING</a:t>
              </a:r>
            </a:p>
          </p:txBody>
        </p:sp>
      </p:grpSp>
      <p:grpSp>
        <p:nvGrpSpPr>
          <p:cNvPr id="35" name="Group 34"/>
          <p:cNvGrpSpPr/>
          <p:nvPr/>
        </p:nvGrpSpPr>
        <p:grpSpPr>
          <a:xfrm>
            <a:off x="1896316" y="3937457"/>
            <a:ext cx="8685473" cy="548556"/>
            <a:chOff x="1646287" y="4109887"/>
            <a:chExt cx="8686705" cy="548634"/>
          </a:xfrm>
          <a:solidFill>
            <a:srgbClr val="FF8C00"/>
          </a:solidFill>
        </p:grpSpPr>
        <p:sp>
          <p:nvSpPr>
            <p:cNvPr id="20" name="Rectangle 19"/>
            <p:cNvSpPr/>
            <p:nvPr/>
          </p:nvSpPr>
          <p:spPr bwMode="auto">
            <a:xfrm>
              <a:off x="1646287" y="4109887"/>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21" name="TextBox 20"/>
            <p:cNvSpPr txBox="1"/>
            <p:nvPr/>
          </p:nvSpPr>
          <p:spPr>
            <a:xfrm>
              <a:off x="4480896" y="4111822"/>
              <a:ext cx="5577780" cy="544765"/>
            </a:xfrm>
            <a:prstGeom prst="rect">
              <a:avLst/>
            </a:prstGeom>
            <a:grpFill/>
          </p:spPr>
          <p:txBody>
            <a:bodyPr wrap="square" lIns="182854" tIns="146283" rIns="182854" bIns="146283" rtlCol="0">
              <a:spAutoFit/>
            </a:bodyPr>
            <a:lstStyle/>
            <a:p>
              <a:pPr defTabSz="914224">
                <a:lnSpc>
                  <a:spcPct val="90000"/>
                </a:lnSpc>
                <a:spcAft>
                  <a:spcPts val="600"/>
                </a:spcAft>
              </a:pPr>
              <a:r>
                <a:rPr lang="fr-FR" kern="0" dirty="0">
                  <a:solidFill>
                    <a:srgbClr val="FFFFFF"/>
                  </a:solidFill>
                  <a:latin typeface="Segoe UI"/>
                </a:rPr>
                <a:t>Files • Compression • MMF</a:t>
              </a:r>
              <a:endParaRPr lang="en-US" kern="0" dirty="0" err="1">
                <a:solidFill>
                  <a:srgbClr val="FFFFFF"/>
                </a:solidFill>
                <a:latin typeface="Segoe UI"/>
              </a:endParaRPr>
            </a:p>
          </p:txBody>
        </p:sp>
        <p:sp>
          <p:nvSpPr>
            <p:cNvPr id="22" name="Rectangle 21"/>
            <p:cNvSpPr/>
            <p:nvPr/>
          </p:nvSpPr>
          <p:spPr>
            <a:xfrm>
              <a:off x="2728658" y="4213388"/>
              <a:ext cx="441817" cy="348482"/>
            </a:xfrm>
            <a:prstGeom prst="rect">
              <a:avLst/>
            </a:prstGeom>
            <a:grpFill/>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IO</a:t>
              </a:r>
            </a:p>
          </p:txBody>
        </p:sp>
      </p:grpSp>
      <p:grpSp>
        <p:nvGrpSpPr>
          <p:cNvPr id="34" name="Group 33"/>
          <p:cNvGrpSpPr/>
          <p:nvPr/>
        </p:nvGrpSpPr>
        <p:grpSpPr>
          <a:xfrm>
            <a:off x="1896316" y="3028734"/>
            <a:ext cx="8685473" cy="548556"/>
            <a:chOff x="1646287" y="3278906"/>
            <a:chExt cx="8686705" cy="548634"/>
          </a:xfrm>
          <a:solidFill>
            <a:srgbClr val="00BCF2"/>
          </a:solidFill>
        </p:grpSpPr>
        <p:sp>
          <p:nvSpPr>
            <p:cNvPr id="23" name="Rectangle 22"/>
            <p:cNvSpPr/>
            <p:nvPr/>
          </p:nvSpPr>
          <p:spPr bwMode="auto">
            <a:xfrm>
              <a:off x="1646287" y="327890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24" name="TextBox 23"/>
            <p:cNvSpPr txBox="1"/>
            <p:nvPr/>
          </p:nvSpPr>
          <p:spPr>
            <a:xfrm>
              <a:off x="4480896" y="3280841"/>
              <a:ext cx="5577780" cy="544765"/>
            </a:xfrm>
            <a:prstGeom prst="rect">
              <a:avLst/>
            </a:prstGeom>
            <a:grpFill/>
          </p:spPr>
          <p:txBody>
            <a:bodyPr wrap="square" lIns="182854" tIns="146283" rIns="182854" bIns="146283" rtlCol="0">
              <a:spAutoFit/>
            </a:bodyPr>
            <a:lstStyle/>
            <a:p>
              <a:pPr defTabSz="914224">
                <a:lnSpc>
                  <a:spcPct val="90000"/>
                </a:lnSpc>
                <a:spcAft>
                  <a:spcPts val="600"/>
                </a:spcAft>
              </a:pPr>
              <a:r>
                <a:rPr lang="fr-FR" kern="0" dirty="0">
                  <a:solidFill>
                    <a:srgbClr val="FFFFFF"/>
                  </a:solidFill>
                  <a:latin typeface="Segoe UI"/>
                </a:rPr>
                <a:t>Sockets • Http • Mail • </a:t>
              </a:r>
              <a:r>
                <a:rPr lang="fr-FR" kern="0" dirty="0" err="1">
                  <a:solidFill>
                    <a:srgbClr val="FFFFFF"/>
                  </a:solidFill>
                  <a:latin typeface="Segoe UI"/>
                </a:rPr>
                <a:t>WebSockets</a:t>
              </a:r>
              <a:endParaRPr lang="en-US" kern="0" dirty="0" err="1">
                <a:solidFill>
                  <a:srgbClr val="FFFFFF"/>
                </a:solidFill>
                <a:latin typeface="Segoe UI"/>
              </a:endParaRPr>
            </a:p>
          </p:txBody>
        </p:sp>
        <p:sp>
          <p:nvSpPr>
            <p:cNvPr id="25" name="Rectangle 24"/>
            <p:cNvSpPr/>
            <p:nvPr/>
          </p:nvSpPr>
          <p:spPr>
            <a:xfrm>
              <a:off x="2055797" y="3382407"/>
              <a:ext cx="1787542" cy="348482"/>
            </a:xfrm>
            <a:prstGeom prst="rect">
              <a:avLst/>
            </a:prstGeom>
            <a:grpFill/>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NETWORKING</a:t>
              </a:r>
            </a:p>
          </p:txBody>
        </p:sp>
      </p:grpSp>
      <p:grpSp>
        <p:nvGrpSpPr>
          <p:cNvPr id="33" name="Group 32"/>
          <p:cNvGrpSpPr/>
          <p:nvPr/>
        </p:nvGrpSpPr>
        <p:grpSpPr>
          <a:xfrm>
            <a:off x="1896316" y="2120011"/>
            <a:ext cx="8685473" cy="548556"/>
            <a:chOff x="1646287" y="2550596"/>
            <a:chExt cx="8686705" cy="548634"/>
          </a:xfrm>
          <a:solidFill>
            <a:schemeClr val="accent5"/>
          </a:solidFill>
        </p:grpSpPr>
        <p:sp>
          <p:nvSpPr>
            <p:cNvPr id="26" name="Rectangle 25"/>
            <p:cNvSpPr/>
            <p:nvPr/>
          </p:nvSpPr>
          <p:spPr bwMode="auto">
            <a:xfrm>
              <a:off x="1646287" y="255059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27" name="TextBox 26"/>
            <p:cNvSpPr txBox="1"/>
            <p:nvPr/>
          </p:nvSpPr>
          <p:spPr>
            <a:xfrm>
              <a:off x="4480896" y="2552531"/>
              <a:ext cx="5577780" cy="544765"/>
            </a:xfrm>
            <a:prstGeom prst="rect">
              <a:avLst/>
            </a:prstGeom>
            <a:grpFill/>
          </p:spPr>
          <p:txBody>
            <a:bodyPr wrap="square" lIns="182854" tIns="146283" rIns="182854" bIns="146283" rtlCol="0">
              <a:spAutoFit/>
            </a:bodyPr>
            <a:lstStyle/>
            <a:p>
              <a:pPr defTabSz="914224">
                <a:lnSpc>
                  <a:spcPct val="90000"/>
                </a:lnSpc>
                <a:spcAft>
                  <a:spcPts val="600"/>
                </a:spcAft>
              </a:pPr>
              <a:r>
                <a:rPr lang="fr-FR" kern="0" dirty="0" err="1">
                  <a:solidFill>
                    <a:srgbClr val="FFFFFF"/>
                  </a:solidFill>
                  <a:latin typeface="Segoe UI"/>
                </a:rPr>
                <a:t>BinaryFormatter</a:t>
              </a:r>
              <a:r>
                <a:rPr lang="fr-FR" kern="0" dirty="0">
                  <a:solidFill>
                    <a:srgbClr val="FFFFFF"/>
                  </a:solidFill>
                  <a:latin typeface="Segoe UI"/>
                </a:rPr>
                <a:t> • Data </a:t>
              </a:r>
              <a:r>
                <a:rPr lang="fr-FR" kern="0" dirty="0" err="1">
                  <a:solidFill>
                    <a:srgbClr val="FFFFFF"/>
                  </a:solidFill>
                  <a:latin typeface="Segoe UI"/>
                </a:rPr>
                <a:t>Contract</a:t>
              </a:r>
              <a:r>
                <a:rPr lang="fr-FR" kern="0" dirty="0">
                  <a:solidFill>
                    <a:srgbClr val="FFFFFF"/>
                  </a:solidFill>
                  <a:latin typeface="Segoe UI"/>
                </a:rPr>
                <a:t> • XML</a:t>
              </a:r>
              <a:endParaRPr lang="en-US" kern="0" dirty="0" err="1">
                <a:solidFill>
                  <a:srgbClr val="FFFFFF"/>
                </a:solidFill>
                <a:latin typeface="Segoe UI"/>
              </a:endParaRPr>
            </a:p>
          </p:txBody>
        </p:sp>
        <p:sp>
          <p:nvSpPr>
            <p:cNvPr id="28" name="Rectangle 27"/>
            <p:cNvSpPr/>
            <p:nvPr/>
          </p:nvSpPr>
          <p:spPr>
            <a:xfrm>
              <a:off x="2007508" y="2654097"/>
              <a:ext cx="1884116" cy="341681"/>
            </a:xfrm>
            <a:prstGeom prst="rect">
              <a:avLst/>
            </a:prstGeom>
            <a:grpFill/>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SERIALIZATION</a:t>
              </a:r>
            </a:p>
          </p:txBody>
        </p:sp>
      </p:grpSp>
      <p:grpSp>
        <p:nvGrpSpPr>
          <p:cNvPr id="32" name="Group 31"/>
          <p:cNvGrpSpPr/>
          <p:nvPr/>
        </p:nvGrpSpPr>
        <p:grpSpPr>
          <a:xfrm>
            <a:off x="1896316" y="1211287"/>
            <a:ext cx="8685473" cy="548556"/>
            <a:chOff x="1646287" y="1759921"/>
            <a:chExt cx="8686705" cy="548634"/>
          </a:xfrm>
          <a:solidFill>
            <a:srgbClr val="002050"/>
          </a:solidFill>
        </p:grpSpPr>
        <p:sp>
          <p:nvSpPr>
            <p:cNvPr id="29" name="Rectangle 28"/>
            <p:cNvSpPr/>
            <p:nvPr/>
          </p:nvSpPr>
          <p:spPr bwMode="auto">
            <a:xfrm>
              <a:off x="1646287" y="1759921"/>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30" name="TextBox 29"/>
            <p:cNvSpPr txBox="1"/>
            <p:nvPr/>
          </p:nvSpPr>
          <p:spPr>
            <a:xfrm>
              <a:off x="4480896" y="1761856"/>
              <a:ext cx="5577780" cy="544765"/>
            </a:xfrm>
            <a:prstGeom prst="rect">
              <a:avLst/>
            </a:prstGeom>
            <a:grpFill/>
          </p:spPr>
          <p:txBody>
            <a:bodyPr wrap="square" lIns="182854" tIns="146283" rIns="182854" bIns="146283" rtlCol="0">
              <a:spAutoFit/>
            </a:bodyPr>
            <a:lstStyle/>
            <a:p>
              <a:pPr defTabSz="914224">
                <a:lnSpc>
                  <a:spcPct val="90000"/>
                </a:lnSpc>
                <a:spcAft>
                  <a:spcPts val="600"/>
                </a:spcAft>
              </a:pPr>
              <a:r>
                <a:rPr lang="fr-FR" kern="0" dirty="0" err="1">
                  <a:solidFill>
                    <a:srgbClr val="FFFFFF"/>
                  </a:solidFill>
                  <a:latin typeface="Segoe UI"/>
                </a:rPr>
                <a:t>XLinq</a:t>
              </a:r>
              <a:r>
                <a:rPr lang="fr-FR" kern="0" dirty="0">
                  <a:solidFill>
                    <a:srgbClr val="FFFFFF"/>
                  </a:solidFill>
                  <a:latin typeface="Segoe UI"/>
                </a:rPr>
                <a:t> • XML Document  • </a:t>
              </a:r>
              <a:r>
                <a:rPr lang="fr-FR" kern="0" dirty="0" err="1">
                  <a:solidFill>
                    <a:srgbClr val="FFFFFF"/>
                  </a:solidFill>
                  <a:latin typeface="Segoe UI"/>
                </a:rPr>
                <a:t>XPath</a:t>
              </a:r>
              <a:r>
                <a:rPr lang="fr-FR" kern="0" dirty="0">
                  <a:solidFill>
                    <a:srgbClr val="FFFFFF"/>
                  </a:solidFill>
                  <a:latin typeface="Segoe UI"/>
                </a:rPr>
                <a:t> • </a:t>
              </a:r>
              <a:r>
                <a:rPr lang="fr-FR" kern="0" dirty="0" err="1">
                  <a:solidFill>
                    <a:srgbClr val="FFFFFF"/>
                  </a:solidFill>
                  <a:latin typeface="Segoe UI"/>
                </a:rPr>
                <a:t>Schema</a:t>
              </a:r>
              <a:r>
                <a:rPr lang="fr-FR" kern="0" dirty="0">
                  <a:solidFill>
                    <a:srgbClr val="FFFFFF"/>
                  </a:solidFill>
                  <a:latin typeface="Segoe UI"/>
                </a:rPr>
                <a:t> • XSL</a:t>
              </a:r>
              <a:endParaRPr lang="en-US" kern="0" dirty="0" err="1">
                <a:solidFill>
                  <a:srgbClr val="FFFFFF"/>
                </a:solidFill>
                <a:latin typeface="Segoe UI"/>
              </a:endParaRPr>
            </a:p>
          </p:txBody>
        </p:sp>
        <p:sp>
          <p:nvSpPr>
            <p:cNvPr id="31" name="Rectangle 30"/>
            <p:cNvSpPr/>
            <p:nvPr/>
          </p:nvSpPr>
          <p:spPr>
            <a:xfrm>
              <a:off x="2605204" y="1863422"/>
              <a:ext cx="688724" cy="348482"/>
            </a:xfrm>
            <a:prstGeom prst="rect">
              <a:avLst/>
            </a:prstGeom>
            <a:grpFill/>
          </p:spPr>
          <p:txBody>
            <a:bodyPr wrap="none">
              <a:spAutoFit/>
            </a:bodyPr>
            <a:lstStyle/>
            <a:p>
              <a:pPr algn="ctr" defTabSz="932238">
                <a:lnSpc>
                  <a:spcPct val="90000"/>
                </a:lnSpc>
                <a:defRPr/>
              </a:pPr>
              <a:r>
                <a:rPr lang="en-US" b="1" kern="0" dirty="0">
                  <a:solidFill>
                    <a:srgbClr val="FFFFFF"/>
                  </a:solidFill>
                  <a:latin typeface="Segoe UI"/>
                  <a:cs typeface="Segoe UI Semibold" panose="020B0702040204020203" pitchFamily="34" charset="0"/>
                </a:rPr>
                <a:t>XML</a:t>
              </a:r>
            </a:p>
          </p:txBody>
        </p:sp>
      </p:grpSp>
    </p:spTree>
    <p:extLst>
      <p:ext uri="{BB962C8B-B14F-4D97-AF65-F5344CB8AC3E}">
        <p14:creationId xmlns:p14="http://schemas.microsoft.com/office/powerpoint/2010/main" val="2394944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750" fill="hold"/>
                                        <p:tgtEl>
                                          <p:spTgt spid="36"/>
                                        </p:tgtEl>
                                        <p:attrNameLst>
                                          <p:attrName>ppt_x</p:attrName>
                                        </p:attrNameLst>
                                      </p:cBhvr>
                                      <p:tavLst>
                                        <p:tav tm="0">
                                          <p:val>
                                            <p:strVal val="1+#ppt_w/2"/>
                                          </p:val>
                                        </p:tav>
                                        <p:tav tm="100000">
                                          <p:val>
                                            <p:strVal val="#ppt_x"/>
                                          </p:val>
                                        </p:tav>
                                      </p:tavLst>
                                    </p:anim>
                                    <p:anim calcmode="lin" valueType="num">
                                      <p:cBhvr additive="base">
                                        <p:cTn id="13" dur="75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 presetClass="entr" presetSubtype="2"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750" fill="hold"/>
                                        <p:tgtEl>
                                          <p:spTgt spid="35"/>
                                        </p:tgtEl>
                                        <p:attrNameLst>
                                          <p:attrName>ppt_x</p:attrName>
                                        </p:attrNameLst>
                                      </p:cBhvr>
                                      <p:tavLst>
                                        <p:tav tm="0">
                                          <p:val>
                                            <p:strVal val="1+#ppt_w/2"/>
                                          </p:val>
                                        </p:tav>
                                        <p:tav tm="100000">
                                          <p:val>
                                            <p:strVal val="#ppt_x"/>
                                          </p:val>
                                        </p:tav>
                                      </p:tavLst>
                                    </p:anim>
                                    <p:anim calcmode="lin" valueType="num">
                                      <p:cBhvr additive="base">
                                        <p:cTn id="18" dur="750" fill="hold"/>
                                        <p:tgtEl>
                                          <p:spTgt spid="3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750" fill="hold"/>
                                        <p:tgtEl>
                                          <p:spTgt spid="34"/>
                                        </p:tgtEl>
                                        <p:attrNameLst>
                                          <p:attrName>ppt_x</p:attrName>
                                        </p:attrNameLst>
                                      </p:cBhvr>
                                      <p:tavLst>
                                        <p:tav tm="0">
                                          <p:val>
                                            <p:strVal val="1+#ppt_w/2"/>
                                          </p:val>
                                        </p:tav>
                                        <p:tav tm="100000">
                                          <p:val>
                                            <p:strVal val="#ppt_x"/>
                                          </p:val>
                                        </p:tav>
                                      </p:tavLst>
                                    </p:anim>
                                    <p:anim calcmode="lin" valueType="num">
                                      <p:cBhvr additive="base">
                                        <p:cTn id="23" dur="750" fill="hold"/>
                                        <p:tgtEl>
                                          <p:spTgt spid="34"/>
                                        </p:tgtEl>
                                        <p:attrNameLst>
                                          <p:attrName>ppt_y</p:attrName>
                                        </p:attrNameLst>
                                      </p:cBhvr>
                                      <p:tavLst>
                                        <p:tav tm="0">
                                          <p:val>
                                            <p:strVal val="#ppt_y"/>
                                          </p:val>
                                        </p:tav>
                                        <p:tav tm="100000">
                                          <p:val>
                                            <p:strVal val="#ppt_y"/>
                                          </p:val>
                                        </p:tav>
                                      </p:tavLst>
                                    </p:anim>
                                  </p:childTnLst>
                                </p:cTn>
                              </p:par>
                            </p:childTnLst>
                          </p:cTn>
                        </p:par>
                        <p:par>
                          <p:cTn id="24" fill="hold">
                            <p:stCondLst>
                              <p:cond delay="2750"/>
                            </p:stCondLst>
                            <p:childTnLst>
                              <p:par>
                                <p:cTn id="25" presetID="2" presetClass="entr" presetSubtype="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750" fill="hold"/>
                                        <p:tgtEl>
                                          <p:spTgt spid="33"/>
                                        </p:tgtEl>
                                        <p:attrNameLst>
                                          <p:attrName>ppt_x</p:attrName>
                                        </p:attrNameLst>
                                      </p:cBhvr>
                                      <p:tavLst>
                                        <p:tav tm="0">
                                          <p:val>
                                            <p:strVal val="1+#ppt_w/2"/>
                                          </p:val>
                                        </p:tav>
                                        <p:tav tm="100000">
                                          <p:val>
                                            <p:strVal val="#ppt_x"/>
                                          </p:val>
                                        </p:tav>
                                      </p:tavLst>
                                    </p:anim>
                                    <p:anim calcmode="lin" valueType="num">
                                      <p:cBhvr additive="base">
                                        <p:cTn id="28" dur="750" fill="hold"/>
                                        <p:tgtEl>
                                          <p:spTgt spid="33"/>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750" fill="hold"/>
                                        <p:tgtEl>
                                          <p:spTgt spid="32"/>
                                        </p:tgtEl>
                                        <p:attrNameLst>
                                          <p:attrName>ppt_x</p:attrName>
                                        </p:attrNameLst>
                                      </p:cBhvr>
                                      <p:tavLst>
                                        <p:tav tm="0">
                                          <p:val>
                                            <p:strVal val="1+#ppt_w/2"/>
                                          </p:val>
                                        </p:tav>
                                        <p:tav tm="100000">
                                          <p:val>
                                            <p:strVal val="#ppt_x"/>
                                          </p:val>
                                        </p:tav>
                                      </p:tavLst>
                                    </p:anim>
                                    <p:anim calcmode="lin" valueType="num">
                                      <p:cBhvr additive="base">
                                        <p:cTn id="33"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a:cxnSpLocks/>
            <a:endCxn id="14" idx="2"/>
          </p:cNvCxnSpPr>
          <p:nvPr/>
        </p:nvCxnSpPr>
        <p:spPr>
          <a:xfrm flipV="1">
            <a:off x="6446834" y="4390818"/>
            <a:ext cx="1" cy="774375"/>
          </a:xfrm>
          <a:prstGeom prst="line">
            <a:avLst/>
          </a:prstGeom>
          <a:ln w="38100">
            <a:headEnd type="triangle"/>
            <a:tailEnd type="none"/>
          </a:ln>
        </p:spPr>
        <p:style>
          <a:lnRef idx="1">
            <a:schemeClr val="accent2"/>
          </a:lnRef>
          <a:fillRef idx="0">
            <a:schemeClr val="accent2"/>
          </a:fillRef>
          <a:effectRef idx="0">
            <a:schemeClr val="accent2"/>
          </a:effectRef>
          <a:fontRef idx="minor">
            <a:schemeClr val="tx1"/>
          </a:fontRef>
        </p:style>
      </p:cxnSp>
      <p:sp>
        <p:nvSpPr>
          <p:cNvPr id="36" name="Rectangle 35"/>
          <p:cNvSpPr/>
          <p:nvPr/>
        </p:nvSpPr>
        <p:spPr bwMode="auto">
          <a:xfrm>
            <a:off x="3169425" y="2452183"/>
            <a:ext cx="6560013" cy="602507"/>
          </a:xfrm>
          <a:custGeom>
            <a:avLst/>
            <a:gdLst>
              <a:gd name="connsiteX0" fmla="*/ 0 w 5394901"/>
              <a:gd name="connsiteY0" fmla="*/ 0 h 274317"/>
              <a:gd name="connsiteX1" fmla="*/ 5394901 w 5394901"/>
              <a:gd name="connsiteY1" fmla="*/ 0 h 274317"/>
              <a:gd name="connsiteX2" fmla="*/ 5394901 w 5394901"/>
              <a:gd name="connsiteY2" fmla="*/ 274317 h 274317"/>
              <a:gd name="connsiteX3" fmla="*/ 0 w 5394901"/>
              <a:gd name="connsiteY3" fmla="*/ 274317 h 274317"/>
              <a:gd name="connsiteX4" fmla="*/ 0 w 5394901"/>
              <a:gd name="connsiteY4" fmla="*/ 0 h 274317"/>
              <a:gd name="connsiteX0" fmla="*/ 5394901 w 5394901"/>
              <a:gd name="connsiteY0" fmla="*/ 0 h 274317"/>
              <a:gd name="connsiteX1" fmla="*/ 5394901 w 5394901"/>
              <a:gd name="connsiteY1" fmla="*/ 274317 h 274317"/>
              <a:gd name="connsiteX2" fmla="*/ 0 w 5394901"/>
              <a:gd name="connsiteY2" fmla="*/ 274317 h 274317"/>
              <a:gd name="connsiteX3" fmla="*/ 91440 w 5394901"/>
              <a:gd name="connsiteY3" fmla="*/ 91440 h 274317"/>
              <a:gd name="connsiteX0" fmla="*/ 5394901 w 5394901"/>
              <a:gd name="connsiteY0" fmla="*/ 43031 h 317348"/>
              <a:gd name="connsiteX1" fmla="*/ 5394901 w 5394901"/>
              <a:gd name="connsiteY1" fmla="*/ 317348 h 317348"/>
              <a:gd name="connsiteX2" fmla="*/ 0 w 5394901"/>
              <a:gd name="connsiteY2" fmla="*/ 317348 h 317348"/>
              <a:gd name="connsiteX3" fmla="*/ 10758 w 5394901"/>
              <a:gd name="connsiteY3" fmla="*/ 0 h 317348"/>
              <a:gd name="connsiteX0" fmla="*/ 5397590 w 5397590"/>
              <a:gd name="connsiteY0" fmla="*/ 49754 h 324071"/>
              <a:gd name="connsiteX1" fmla="*/ 5397590 w 5397590"/>
              <a:gd name="connsiteY1" fmla="*/ 324071 h 324071"/>
              <a:gd name="connsiteX2" fmla="*/ 2689 w 5397590"/>
              <a:gd name="connsiteY2" fmla="*/ 324071 h 324071"/>
              <a:gd name="connsiteX3" fmla="*/ 0 w 5397590"/>
              <a:gd name="connsiteY3" fmla="*/ 0 h 324071"/>
              <a:gd name="connsiteX0" fmla="*/ 5397590 w 5397590"/>
              <a:gd name="connsiteY0" fmla="*/ 0 h 361722"/>
              <a:gd name="connsiteX1" fmla="*/ 5397590 w 5397590"/>
              <a:gd name="connsiteY1" fmla="*/ 361722 h 361722"/>
              <a:gd name="connsiteX2" fmla="*/ 2689 w 5397590"/>
              <a:gd name="connsiteY2" fmla="*/ 361722 h 361722"/>
              <a:gd name="connsiteX3" fmla="*/ 0 w 5397590"/>
              <a:gd name="connsiteY3" fmla="*/ 37651 h 361722"/>
            </a:gdLst>
            <a:ahLst/>
            <a:cxnLst>
              <a:cxn ang="0">
                <a:pos x="connsiteX0" y="connsiteY0"/>
              </a:cxn>
              <a:cxn ang="0">
                <a:pos x="connsiteX1" y="connsiteY1"/>
              </a:cxn>
              <a:cxn ang="0">
                <a:pos x="connsiteX2" y="connsiteY2"/>
              </a:cxn>
              <a:cxn ang="0">
                <a:pos x="connsiteX3" y="connsiteY3"/>
              </a:cxn>
            </a:cxnLst>
            <a:rect l="l" t="t" r="r" b="b"/>
            <a:pathLst>
              <a:path w="5397590" h="361722">
                <a:moveTo>
                  <a:pt x="5397590" y="0"/>
                </a:moveTo>
                <a:lnTo>
                  <a:pt x="5397590" y="361722"/>
                </a:lnTo>
                <a:lnTo>
                  <a:pt x="2689" y="361722"/>
                </a:lnTo>
                <a:cubicBezTo>
                  <a:pt x="2689" y="270283"/>
                  <a:pt x="0" y="37651"/>
                  <a:pt x="0" y="37651"/>
                </a:cubicBezTo>
              </a:path>
            </a:pathLst>
          </a:custGeom>
          <a:ln w="38100">
            <a:headEnd type="none"/>
            <a:tailEnd type="none"/>
          </a:ln>
        </p:spPr>
        <p:style>
          <a:lnRef idx="1">
            <a:schemeClr val="accent2"/>
          </a:lnRef>
          <a:fillRef idx="0">
            <a:schemeClr val="accent2"/>
          </a:fillRef>
          <a:effectRef idx="0">
            <a:schemeClr val="accent2"/>
          </a:effectRef>
          <a:fontRef idx="minor">
            <a:schemeClr val="tx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latin typeface="Segoe UI"/>
            </a:endParaRPr>
          </a:p>
        </p:txBody>
      </p:sp>
      <p:sp>
        <p:nvSpPr>
          <p:cNvPr id="17" name="Title 16"/>
          <p:cNvSpPr>
            <a:spLocks noGrp="1"/>
          </p:cNvSpPr>
          <p:nvPr>
            <p:ph type="title"/>
          </p:nvPr>
        </p:nvSpPr>
        <p:spPr/>
        <p:txBody>
          <a:bodyPr/>
          <a:lstStyle/>
          <a:p>
            <a:r>
              <a:rPr lang="en-US" dirty="0"/>
              <a:t>.NET Standard 2.0 interoperability</a:t>
            </a:r>
          </a:p>
        </p:txBody>
      </p:sp>
      <p:sp>
        <p:nvSpPr>
          <p:cNvPr id="5" name="Rectangle 4"/>
          <p:cNvSpPr/>
          <p:nvPr/>
        </p:nvSpPr>
        <p:spPr bwMode="auto">
          <a:xfrm>
            <a:off x="8264380" y="5165193"/>
            <a:ext cx="2970958" cy="1188538"/>
          </a:xfrm>
          <a:prstGeom prst="rect">
            <a:avLst/>
          </a:prstGeom>
          <a:solidFill>
            <a:srgbClr val="505050"/>
          </a:solidFill>
          <a:ln w="25400" cap="flat" cmpd="sng" algn="ctr">
            <a:noFill/>
            <a:prstDash val="solid"/>
            <a:headEnd type="none" w="med" len="med"/>
            <a:tailEnd type="none" w="med" len="med"/>
          </a:ln>
          <a:effectLst/>
        </p:spPr>
        <p:txBody>
          <a:bodyPr vert="horz" wrap="square" lIns="182828" tIns="146262" rIns="182828" bIns="146262" numCol="1" rtlCol="0" anchor="ctr" anchorCtr="0" compatLnSpc="1">
            <a:prstTxWarp prst="textNoShape">
              <a:avLst/>
            </a:prstTxWarp>
          </a:bodyPr>
          <a:lstStyle/>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 LIBRARY</a:t>
            </a:r>
          </a:p>
        </p:txBody>
      </p:sp>
      <p:sp>
        <p:nvSpPr>
          <p:cNvPr id="7" name="Rectangle 6"/>
          <p:cNvSpPr/>
          <p:nvPr/>
        </p:nvSpPr>
        <p:spPr bwMode="auto">
          <a:xfrm>
            <a:off x="1704368" y="5165193"/>
            <a:ext cx="2970958" cy="1188538"/>
          </a:xfrm>
          <a:prstGeom prst="rect">
            <a:avLst/>
          </a:prstGeom>
          <a:solidFill>
            <a:srgbClr val="D83B01"/>
          </a:solidFill>
          <a:ln w="25400" cap="flat" cmpd="sng" algn="ctr">
            <a:noFill/>
            <a:prstDash val="solid"/>
            <a:headEnd type="none" w="med" len="med"/>
            <a:tailEnd type="none" w="med" len="med"/>
          </a:ln>
          <a:effectLst/>
        </p:spPr>
        <p:txBody>
          <a:bodyPr vert="horz" wrap="square" lIns="182828" tIns="146262" rIns="182828" bIns="146262" numCol="1" rtlCol="0" anchor="ctr" anchorCtr="0" compatLnSpc="1">
            <a:prstTxWarp prst="textNoShape">
              <a:avLst/>
            </a:prstTxWarp>
          </a:bodyPr>
          <a:lstStyle/>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 LIBRARY</a:t>
            </a:r>
          </a:p>
        </p:txBody>
      </p:sp>
      <p:sp>
        <p:nvSpPr>
          <p:cNvPr id="8" name="Rectangle 7"/>
          <p:cNvSpPr/>
          <p:nvPr/>
        </p:nvSpPr>
        <p:spPr bwMode="auto">
          <a:xfrm>
            <a:off x="4984375" y="5141935"/>
            <a:ext cx="2970958" cy="1188538"/>
          </a:xfrm>
          <a:prstGeom prst="rect">
            <a:avLst/>
          </a:prstGeom>
          <a:solidFill>
            <a:srgbClr val="0078D7"/>
          </a:solidFill>
          <a:ln w="25400" cap="flat" cmpd="sng" algn="ctr">
            <a:noFill/>
            <a:prstDash val="solid"/>
            <a:headEnd type="none" w="med" len="med"/>
            <a:tailEnd type="none" w="med" len="med"/>
          </a:ln>
          <a:effectLst/>
        </p:spPr>
        <p:txBody>
          <a:bodyPr vert="horz" wrap="square" lIns="182828" tIns="146262" rIns="182828" bIns="146262" numCol="1" rtlCol="0" anchor="ctr" anchorCtr="0" compatLnSpc="1">
            <a:prstTxWarp prst="textNoShape">
              <a:avLst/>
            </a:prstTxWarp>
          </a:bodyPr>
          <a:lstStyle/>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912248">
              <a:lnSpc>
                <a:spcPct val="90000"/>
              </a:lnSpc>
              <a:defRPr/>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PORTABLE CLASS LIBRARY</a:t>
            </a:r>
          </a:p>
        </p:txBody>
      </p:sp>
      <p:sp>
        <p:nvSpPr>
          <p:cNvPr id="9" name="TextBox 8"/>
          <p:cNvSpPr txBox="1"/>
          <p:nvPr/>
        </p:nvSpPr>
        <p:spPr>
          <a:xfrm>
            <a:off x="1693039" y="1673980"/>
            <a:ext cx="2970958" cy="1005687"/>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MY </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.NET FRAMEWORK </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APP</a:t>
            </a:r>
          </a:p>
        </p:txBody>
      </p:sp>
      <p:sp>
        <p:nvSpPr>
          <p:cNvPr id="14" name="TextBox 13"/>
          <p:cNvSpPr txBox="1"/>
          <p:nvPr/>
        </p:nvSpPr>
        <p:spPr>
          <a:xfrm>
            <a:off x="3749735" y="3430746"/>
            <a:ext cx="5394200" cy="960072"/>
          </a:xfrm>
          <a:prstGeom prst="rect">
            <a:avLst/>
          </a:prstGeom>
          <a:solidFill>
            <a:srgbClr val="FF8C00"/>
          </a:solidFill>
        </p:spPr>
        <p:txBody>
          <a:bodyPr wrap="square" lIns="182828" tIns="146262" rIns="182828" bIns="146262"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238">
              <a:defRPr/>
            </a:pPr>
            <a:r>
              <a:rPr lang="en-US" dirty="0">
                <a:solidFill>
                  <a:srgbClr val="FFFFFF"/>
                </a:solidFill>
              </a:rPr>
              <a:t>MY STANDARD LIBRARY</a:t>
            </a:r>
          </a:p>
        </p:txBody>
      </p:sp>
      <p:sp>
        <p:nvSpPr>
          <p:cNvPr id="20" name="TextBox 19"/>
          <p:cNvSpPr txBox="1"/>
          <p:nvPr/>
        </p:nvSpPr>
        <p:spPr>
          <a:xfrm>
            <a:off x="4984375" y="1673979"/>
            <a:ext cx="2970958" cy="1005687"/>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MY </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.NET CORE </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APP</a:t>
            </a:r>
          </a:p>
        </p:txBody>
      </p:sp>
      <p:sp>
        <p:nvSpPr>
          <p:cNvPr id="21" name="TextBox 20"/>
          <p:cNvSpPr txBox="1"/>
          <p:nvPr/>
        </p:nvSpPr>
        <p:spPr>
          <a:xfrm>
            <a:off x="8275711" y="1675011"/>
            <a:ext cx="2970958" cy="1005687"/>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MY </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XAMARIN</a:t>
            </a:r>
          </a:p>
          <a:p>
            <a:pPr algn="ctr" defTabSz="913873">
              <a:lnSpc>
                <a:spcPct val="90000"/>
              </a:lnSpc>
              <a:defRPr/>
            </a:pPr>
            <a:r>
              <a:rPr lang="en-US" sz="1598" kern="0" dirty="0">
                <a:solidFill>
                  <a:sysClr val="windowText" lastClr="000000"/>
                </a:solidFill>
                <a:latin typeface="Segoe UI Semibold" panose="020B0702040204020203" pitchFamily="34" charset="0"/>
                <a:cs typeface="Segoe UI Semibold" panose="020B0702040204020203" pitchFamily="34" charset="0"/>
              </a:rPr>
              <a:t>APP</a:t>
            </a:r>
          </a:p>
        </p:txBody>
      </p:sp>
      <p:cxnSp>
        <p:nvCxnSpPr>
          <p:cNvPr id="23" name="Straight Connector 22"/>
          <p:cNvCxnSpPr/>
          <p:nvPr/>
        </p:nvCxnSpPr>
        <p:spPr>
          <a:xfrm flipH="1">
            <a:off x="6449431" y="2678633"/>
            <a:ext cx="1" cy="752113"/>
          </a:xfrm>
          <a:prstGeom prst="line">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a:cxnSpLocks/>
            <a:stCxn id="14" idx="2"/>
            <a:endCxn id="5" idx="0"/>
          </p:cNvCxnSpPr>
          <p:nvPr/>
        </p:nvCxnSpPr>
        <p:spPr>
          <a:xfrm rot="16200000" flipH="1">
            <a:off x="7711161" y="3126493"/>
            <a:ext cx="774374" cy="3303024"/>
          </a:xfrm>
          <a:prstGeom prst="bentConnector3">
            <a:avLst>
              <a:gd name="adj1" fmla="val 50000"/>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3"/>
          <p:cNvCxnSpPr>
            <a:cxnSpLocks/>
            <a:stCxn id="14" idx="2"/>
            <a:endCxn id="7" idx="0"/>
          </p:cNvCxnSpPr>
          <p:nvPr/>
        </p:nvCxnSpPr>
        <p:spPr>
          <a:xfrm rot="5400000">
            <a:off x="4431156" y="3149512"/>
            <a:ext cx="774374" cy="3256988"/>
          </a:xfrm>
          <a:prstGeom prst="bentConnector3">
            <a:avLst>
              <a:gd name="adj1" fmla="val 50000"/>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4794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74638" y="1485604"/>
            <a:ext cx="11888787" cy="5174750"/>
          </a:xfrm>
        </p:spPr>
        <p:txBody>
          <a:bodyPr/>
          <a:lstStyle/>
          <a:p>
            <a:pPr>
              <a:spcBef>
                <a:spcPts val="3000"/>
              </a:spcBef>
            </a:pPr>
            <a:r>
              <a:rPr lang="en-US" sz="4000" dirty="0">
                <a:gradFill>
                  <a:gsLst>
                    <a:gs pos="13072">
                      <a:schemeClr val="tx2"/>
                    </a:gs>
                    <a:gs pos="67000">
                      <a:schemeClr val="tx2"/>
                    </a:gs>
                  </a:gsLst>
                  <a:lin ang="5400000" scaled="0"/>
                </a:gradFill>
              </a:rPr>
              <a:t>.NET Standard is represented by:</a:t>
            </a:r>
          </a:p>
          <a:p>
            <a:pPr marL="0" lvl="1">
              <a:spcBef>
                <a:spcPts val="800"/>
              </a:spcBef>
            </a:pPr>
            <a:r>
              <a:rPr lang="en-US" sz="2400" dirty="0"/>
              <a:t>The </a:t>
            </a:r>
            <a:r>
              <a:rPr lang="en-US" sz="2400" dirty="0" err="1"/>
              <a:t>NuGet</a:t>
            </a:r>
            <a:r>
              <a:rPr lang="en-US" sz="2400" dirty="0"/>
              <a:t> package </a:t>
            </a:r>
            <a:r>
              <a:rPr lang="en-US" sz="2400" dirty="0" err="1">
                <a:latin typeface="Segoe UI Semibold" panose="020B0702040204020203" pitchFamily="34" charset="0"/>
                <a:cs typeface="Segoe UI Semibold" panose="020B0702040204020203" pitchFamily="34" charset="0"/>
              </a:rPr>
              <a:t>NetStandard.Library</a:t>
            </a:r>
            <a:r>
              <a:rPr lang="en-US" sz="2400" dirty="0">
                <a:latin typeface="Segoe UI Semibold" panose="020B0702040204020203" pitchFamily="34" charset="0"/>
                <a:cs typeface="Segoe UI Semibold" panose="020B0702040204020203" pitchFamily="34" charset="0"/>
              </a:rPr>
              <a:t> </a:t>
            </a:r>
            <a:r>
              <a:rPr lang="en-US" sz="2400" dirty="0"/>
              <a:t>which contains</a:t>
            </a:r>
          </a:p>
          <a:p>
            <a:pPr marL="0" lvl="1">
              <a:spcBef>
                <a:spcPts val="800"/>
              </a:spcBef>
            </a:pPr>
            <a:r>
              <a:rPr lang="en-US" sz="2400" dirty="0"/>
              <a:t>The reference assembly </a:t>
            </a:r>
            <a:r>
              <a:rPr lang="en-US" sz="2400" dirty="0">
                <a:latin typeface="Segoe UI Semibold" panose="020B0702040204020203" pitchFamily="34" charset="0"/>
                <a:cs typeface="Segoe UI Semibold" panose="020B0702040204020203" pitchFamily="34" charset="0"/>
              </a:rPr>
              <a:t>netstandard.dll</a:t>
            </a:r>
          </a:p>
          <a:p>
            <a:pPr>
              <a:spcBef>
                <a:spcPts val="3000"/>
              </a:spcBef>
            </a:pPr>
            <a:r>
              <a:rPr lang="en-US" sz="4000" dirty="0">
                <a:gradFill>
                  <a:gsLst>
                    <a:gs pos="13072">
                      <a:schemeClr val="tx2"/>
                    </a:gs>
                    <a:gs pos="67000">
                      <a:schemeClr val="tx2"/>
                    </a:gs>
                  </a:gsLst>
                  <a:lin ang="5400000" scaled="0"/>
                </a:gradFill>
              </a:rPr>
              <a:t>At build time</a:t>
            </a:r>
          </a:p>
          <a:p>
            <a:pPr marL="0" lvl="1">
              <a:spcBef>
                <a:spcPts val="800"/>
              </a:spcBef>
            </a:pPr>
            <a:r>
              <a:rPr lang="en-US" sz="2400" dirty="0"/>
              <a:t>.NET Standard bridges references to existing .NET Framework and PCL </a:t>
            </a:r>
            <a:br>
              <a:rPr lang="en-US" sz="2400" dirty="0"/>
            </a:br>
            <a:r>
              <a:rPr lang="en-US" sz="2400" dirty="0"/>
              <a:t>assemblies via type forwarding</a:t>
            </a:r>
          </a:p>
          <a:p>
            <a:pPr>
              <a:spcBef>
                <a:spcPts val="3000"/>
              </a:spcBef>
            </a:pPr>
            <a:r>
              <a:rPr lang="en-US" sz="4000" dirty="0">
                <a:gradFill>
                  <a:gsLst>
                    <a:gs pos="13072">
                      <a:schemeClr val="tx2"/>
                    </a:gs>
                    <a:gs pos="67000">
                      <a:schemeClr val="tx2"/>
                    </a:gs>
                  </a:gsLst>
                  <a:lin ang="5400000" scaled="0"/>
                </a:gradFill>
              </a:rPr>
              <a:t>At runtime</a:t>
            </a:r>
          </a:p>
          <a:p>
            <a:pPr marL="0" lvl="1">
              <a:spcBef>
                <a:spcPts val="800"/>
              </a:spcBef>
            </a:pPr>
            <a:r>
              <a:rPr lang="en-US" sz="2400" dirty="0"/>
              <a:t>Each platform provides an implementation for netstandard.dll that type </a:t>
            </a:r>
            <a:br>
              <a:rPr lang="en-US" sz="2400" dirty="0"/>
            </a:br>
            <a:r>
              <a:rPr lang="en-US" sz="2400" dirty="0"/>
              <a:t>forwards to its implementation</a:t>
            </a:r>
          </a:p>
        </p:txBody>
      </p:sp>
    </p:spTree>
    <p:extLst>
      <p:ext uri="{BB962C8B-B14F-4D97-AF65-F5344CB8AC3E}">
        <p14:creationId xmlns:p14="http://schemas.microsoft.com/office/powerpoint/2010/main" val="107214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Portability Analyzer</a:t>
            </a:r>
          </a:p>
        </p:txBody>
      </p:sp>
      <p:sp>
        <p:nvSpPr>
          <p:cNvPr id="3" name="Text Placeholder 2"/>
          <p:cNvSpPr>
            <a:spLocks noGrp="1"/>
          </p:cNvSpPr>
          <p:nvPr>
            <p:ph type="body" sz="quarter" idx="10"/>
          </p:nvPr>
        </p:nvSpPr>
        <p:spPr>
          <a:xfrm>
            <a:off x="274640" y="1212851"/>
            <a:ext cx="11887200" cy="3322458"/>
          </a:xfrm>
        </p:spPr>
        <p:txBody>
          <a:bodyPr/>
          <a:lstStyle/>
          <a:p>
            <a:r>
              <a:rPr lang="en-US" dirty="0"/>
              <a:t>Helps you determine how portable your application is across .NET Platforms</a:t>
            </a:r>
            <a:endParaRPr lang="en-US" dirty="0">
              <a:hlinkClick r:id="rId3"/>
            </a:endParaRPr>
          </a:p>
          <a:p>
            <a:r>
              <a:rPr lang="en-US" dirty="0">
                <a:hlinkClick r:id="rId3"/>
              </a:rPr>
              <a:t>https://github.com/Microsoft/dotnet-apiport</a:t>
            </a:r>
            <a:endParaRPr lang="en-US" dirty="0"/>
          </a:p>
          <a:p>
            <a:r>
              <a:rPr lang="en-US" dirty="0"/>
              <a:t>Console app or Visual Studio Extension</a:t>
            </a:r>
          </a:p>
          <a:p>
            <a:endParaRPr lang="en-US" dirty="0"/>
          </a:p>
        </p:txBody>
      </p:sp>
      <p:pic>
        <p:nvPicPr>
          <p:cNvPr id="5" name="Picture 4"/>
          <p:cNvPicPr>
            <a:picLocks noChangeAspect="1"/>
          </p:cNvPicPr>
          <p:nvPr/>
        </p:nvPicPr>
        <p:blipFill>
          <a:blip r:embed="rId4"/>
          <a:stretch>
            <a:fillRect/>
          </a:stretch>
        </p:blipFill>
        <p:spPr>
          <a:xfrm>
            <a:off x="457515" y="3863018"/>
            <a:ext cx="5760725" cy="3020039"/>
          </a:xfrm>
          <a:prstGeom prst="rect">
            <a:avLst/>
          </a:prstGeom>
        </p:spPr>
      </p:pic>
      <p:pic>
        <p:nvPicPr>
          <p:cNvPr id="6" name="Picture 5">
            <a:hlinkClick r:id="rId5"/>
          </p:cNvPr>
          <p:cNvPicPr>
            <a:picLocks noChangeAspect="1"/>
          </p:cNvPicPr>
          <p:nvPr/>
        </p:nvPicPr>
        <p:blipFill>
          <a:blip r:embed="rId6"/>
          <a:stretch>
            <a:fillRect/>
          </a:stretch>
        </p:blipFill>
        <p:spPr>
          <a:xfrm>
            <a:off x="6858310" y="3863018"/>
            <a:ext cx="5067300" cy="1943100"/>
          </a:xfrm>
          <a:prstGeom prst="rect">
            <a:avLst/>
          </a:prstGeom>
        </p:spPr>
      </p:pic>
    </p:spTree>
    <p:extLst>
      <p:ext uri="{BB962C8B-B14F-4D97-AF65-F5344CB8AC3E}">
        <p14:creationId xmlns:p14="http://schemas.microsoft.com/office/powerpoint/2010/main" val="17832477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0"/>
            <a:ext cx="2098359" cy="17800964"/>
            <a:chOff x="6527529" y="-2665540"/>
            <a:chExt cx="2057401" cy="17453510"/>
          </a:xfrm>
          <a:solidFill>
            <a:schemeClr val="tx2"/>
          </a:solidFill>
        </p:grpSpPr>
        <p:sp>
          <p:nvSpPr>
            <p:cNvPr id="9" name="Rectangle 8"/>
            <p:cNvSpPr/>
            <p:nvPr/>
          </p:nvSpPr>
          <p:spPr bwMode="auto">
            <a:xfrm>
              <a:off x="6527529" y="8236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1"/>
            <a:ext cx="2098359" cy="21363089"/>
            <a:chOff x="-10449038" y="-6944906"/>
            <a:chExt cx="2057401" cy="20946106"/>
          </a:xfrm>
          <a:solidFill>
            <a:schemeClr val="tx2"/>
          </a:solidFill>
        </p:grpSpPr>
        <p:sp>
          <p:nvSpPr>
            <p:cNvPr id="79" name="Rectangle 78"/>
            <p:cNvSpPr/>
            <p:nvPr/>
          </p:nvSpPr>
          <p:spPr bwMode="auto">
            <a:xfrm>
              <a:off x="-10449038"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.NET</a:t>
              </a:r>
            </a:p>
          </p:txBody>
        </p:sp>
        <p:sp>
          <p:nvSpPr>
            <p:cNvPr id="84" name="Rectangle 83"/>
            <p:cNvSpPr/>
            <p:nvPr/>
          </p:nvSpPr>
          <p:spPr bwMode="auto">
            <a:xfrm>
              <a:off x="-10449038"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0"/>
            <a:ext cx="2098359" cy="24925194"/>
            <a:chOff x="-8361821" y="-6944906"/>
            <a:chExt cx="2057401" cy="24438683"/>
          </a:xfrm>
          <a:solidFill>
            <a:schemeClr val="tx2"/>
          </a:solidFill>
        </p:grpSpPr>
        <p:sp>
          <p:nvSpPr>
            <p:cNvPr id="92" name="Rectangle 91"/>
            <p:cNvSpPr/>
            <p:nvPr/>
          </p:nvSpPr>
          <p:spPr bwMode="auto">
            <a:xfrm>
              <a:off x="-8361821"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p>
          </p:txBody>
        </p:sp>
        <p:sp>
          <p:nvSpPr>
            <p:cNvPr id="97" name="Rectangle 96"/>
            <p:cNvSpPr/>
            <p:nvPr/>
          </p:nvSpPr>
          <p:spPr bwMode="auto">
            <a:xfrm>
              <a:off x="-8361821"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Tree>
    <p:extLst>
      <p:ext uri="{BB962C8B-B14F-4D97-AF65-F5344CB8AC3E}">
        <p14:creationId xmlns:p14="http://schemas.microsoft.com/office/powerpoint/2010/main" val="2829269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par>
                                <p:cTn id="8" presetID="22" presetClass="entr" presetSubtype="1" fill="hold"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par>
                                <p:cTn id="11" presetID="22" presetClass="entr" presetSubtype="4" fill="hold"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50"/>
                                        <p:tgtEl>
                                          <p:spTgt spid="58"/>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10" presetClass="entr" presetSubtype="0" fill="hold" grpId="0" nodeType="afterEffect">
                                  <p:stCondLst>
                                    <p:cond delay="1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600"/>
                                        <p:tgtEl>
                                          <p:spTgt spid="5"/>
                                        </p:tgtEl>
                                      </p:cBhvr>
                                    </p:animEffect>
                                  </p:childTnLst>
                                </p:cTn>
                              </p:par>
                              <p:par>
                                <p:cTn id="34" presetID="35" presetClass="path" presetSubtype="0" decel="100000" fill="hold" grpId="1" nodeType="withEffect">
                                  <p:stCondLst>
                                    <p:cond delay="50"/>
                                  </p:stCondLst>
                                  <p:childTnLst>
                                    <p:animMotion origin="layout" path="M -0.05547 0.00926 L 4.375E-6 0.00926 " pathEditMode="relative" rAng="0" ptsTypes="AA">
                                      <p:cBhvr>
                                        <p:cTn id="35" dur="700" fill="hold"/>
                                        <p:tgtEl>
                                          <p:spTgt spid="5"/>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87845" y="1127158"/>
            <a:ext cx="10932926" cy="1696257"/>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grpSp>
        <p:nvGrpSpPr>
          <p:cNvPr id="17" name="Group 16"/>
          <p:cNvGrpSpPr/>
          <p:nvPr/>
        </p:nvGrpSpPr>
        <p:grpSpPr>
          <a:xfrm>
            <a:off x="3423501" y="1209154"/>
            <a:ext cx="1965681" cy="1350807"/>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2" name="TextBox 31"/>
          <p:cNvSpPr txBox="1"/>
          <p:nvPr/>
        </p:nvSpPr>
        <p:spPr>
          <a:xfrm>
            <a:off x="8604732" y="2064415"/>
            <a:ext cx="2633574" cy="507309"/>
          </a:xfrm>
          <a:prstGeom prst="rect">
            <a:avLst/>
          </a:prstGeom>
          <a:solidFill>
            <a:schemeClr val="bg1">
              <a:lumMod val="85000"/>
            </a:scheme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Command Line Interface</a:t>
            </a:r>
          </a:p>
        </p:txBody>
      </p:sp>
      <p:sp>
        <p:nvSpPr>
          <p:cNvPr id="34" name="Rectangle 33"/>
          <p:cNvSpPr/>
          <p:nvPr/>
        </p:nvSpPr>
        <p:spPr bwMode="auto">
          <a:xfrm>
            <a:off x="2620635" y="2905410"/>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Any App: Desktop, Mobile, Server, Cloud</a:t>
            </a:r>
          </a:p>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Any Developer: IDE, Code editor, CLI</a:t>
            </a:r>
          </a:p>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Any OS: Windows, OS X, Linux</a:t>
            </a:r>
          </a:p>
        </p:txBody>
      </p:sp>
      <p:sp>
        <p:nvSpPr>
          <p:cNvPr id="35" name="Pentagon 34"/>
          <p:cNvSpPr/>
          <p:nvPr/>
        </p:nvSpPr>
        <p:spPr bwMode="auto">
          <a:xfrm>
            <a:off x="687845" y="2905410"/>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OPEN</a:t>
            </a:r>
          </a:p>
        </p:txBody>
      </p:sp>
      <p:sp>
        <p:nvSpPr>
          <p:cNvPr id="36" name="Rectangle 35"/>
          <p:cNvSpPr/>
          <p:nvPr/>
        </p:nvSpPr>
        <p:spPr bwMode="auto">
          <a:xfrm>
            <a:off x="2620635" y="4521536"/>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Easy and quick installation</a:t>
            </a:r>
          </a:p>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Better productivity with </a:t>
            </a: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code focus</a:t>
            </a:r>
            <a:endPar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endParaRPr>
          </a:p>
          <a:p>
            <a:pPr marL="559558" marR="0" lvl="0" indent="-466298" defTabSz="931089"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0">
                      <a:srgbClr val="505050"/>
                    </a:gs>
                    <a:gs pos="100000">
                      <a:srgbClr val="505050"/>
                    </a:gs>
                  </a:gsLst>
                  <a:lin ang="5400000" scaled="1"/>
                </a:gradFill>
                <a:effectLst/>
                <a:uLnTx/>
                <a:uFillTx/>
                <a:ea typeface="Segoe UI" pitchFamily="34" charset="0"/>
                <a:cs typeface="Segoe UI Semibold" panose="020B0702040204020203" pitchFamily="34" charset="0"/>
              </a:rPr>
              <a:t>First-class .NET experiences</a:t>
            </a:r>
          </a:p>
        </p:txBody>
      </p:sp>
      <p:sp>
        <p:nvSpPr>
          <p:cNvPr id="37" name="Pentagon 36"/>
          <p:cNvSpPr/>
          <p:nvPr/>
        </p:nvSpPr>
        <p:spPr bwMode="auto">
          <a:xfrm>
            <a:off x="687845" y="4521536"/>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marL="0" marR="0" lvl="0" indent="0" defTabSz="914049"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POWERFUL</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9467" y="1482121"/>
            <a:ext cx="604103" cy="604103"/>
          </a:xfrm>
          <a:prstGeom prst="rect">
            <a:avLst/>
          </a:prstGeom>
        </p:spPr>
      </p:pic>
      <p:sp>
        <p:nvSpPr>
          <p:cNvPr id="5" name="Rectangle 4"/>
          <p:cNvSpPr/>
          <p:nvPr/>
        </p:nvSpPr>
        <p:spPr bwMode="auto">
          <a:xfrm>
            <a:off x="687845" y="388336"/>
            <a:ext cx="10932926" cy="7388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t>Tools for any developer and any app</a:t>
            </a:r>
            <a:endParaRPr lang="en-US" sz="2400" b="1" dirty="0">
              <a:gradFill>
                <a:gsLst>
                  <a:gs pos="5439">
                    <a:srgbClr val="F8F8F8"/>
                  </a:gs>
                  <a:gs pos="10000">
                    <a:srgbClr val="F8F8F8"/>
                  </a:gs>
                </a:gsLst>
                <a:lin ang="5400000" scaled="0"/>
              </a:gradFill>
            </a:endParaRPr>
          </a:p>
        </p:txBody>
      </p:sp>
      <p:grpSp>
        <p:nvGrpSpPr>
          <p:cNvPr id="23" name="Group 22"/>
          <p:cNvGrpSpPr/>
          <p:nvPr/>
        </p:nvGrpSpPr>
        <p:grpSpPr>
          <a:xfrm>
            <a:off x="1084559" y="1391639"/>
            <a:ext cx="1727657" cy="1345551"/>
            <a:chOff x="9978881" y="2155803"/>
            <a:chExt cx="1291513" cy="985470"/>
          </a:xfrm>
        </p:grpSpPr>
        <p:sp>
          <p:nvSpPr>
            <p:cNvPr id="24" name="TextBox 23"/>
            <p:cNvSpPr txBox="1"/>
            <p:nvPr/>
          </p:nvSpPr>
          <p:spPr>
            <a:xfrm>
              <a:off x="9978881" y="2663452"/>
              <a:ext cx="1291513" cy="477821"/>
            </a:xfrm>
            <a:prstGeom prst="rect">
              <a:avLst/>
            </a:prstGeom>
            <a:noFill/>
          </p:spPr>
          <p:txBody>
            <a:bodyPr wrap="square" lIns="89630" tIns="140588" rIns="89630" bIns="140588" rtlCol="0">
              <a:spAutoFit/>
            </a:bodyPr>
            <a:lstStyle/>
            <a:p>
              <a:pPr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Visual Studio</a:t>
              </a:r>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29" name="Group 28"/>
          <p:cNvGrpSpPr/>
          <p:nvPr/>
        </p:nvGrpSpPr>
        <p:grpSpPr>
          <a:xfrm>
            <a:off x="6083307" y="1402251"/>
            <a:ext cx="2221799" cy="1300802"/>
            <a:chOff x="9680357" y="3308706"/>
            <a:chExt cx="1891862" cy="1026499"/>
          </a:xfrm>
        </p:grpSpPr>
        <p:sp>
          <p:nvSpPr>
            <p:cNvPr id="30" name="TextBox 29"/>
            <p:cNvSpPr txBox="1"/>
            <p:nvPr/>
          </p:nvSpPr>
          <p:spPr>
            <a:xfrm>
              <a:off x="9680357" y="3847701"/>
              <a:ext cx="1891862" cy="487504"/>
            </a:xfrm>
            <a:prstGeom prst="rect">
              <a:avLst/>
            </a:prstGeom>
            <a:noFill/>
          </p:spPr>
          <p:txBody>
            <a:bodyPr wrap="square" lIns="0" tIns="140588" rIns="91440" bIns="140588" rtlCol="0">
              <a:spAutoFit/>
            </a:bodyPr>
            <a:lstStyle/>
            <a:p>
              <a:pPr marL="14288" algn="ctr" defTabSz="878390">
                <a:lnSpc>
                  <a:spcPct val="90000"/>
                </a:lnSpc>
                <a:defRPr/>
              </a:pPr>
              <a:r>
                <a:rPr lang="en-US" sz="1400" kern="0">
                  <a:gradFill>
                    <a:gsLst>
                      <a:gs pos="2804">
                        <a:srgbClr val="505050"/>
                      </a:gs>
                      <a:gs pos="26000">
                        <a:srgbClr val="505050"/>
                      </a:gs>
                    </a:gsLst>
                    <a:lin ang="5400000" scaled="1"/>
                  </a:gradFill>
                  <a:latin typeface="Segoe UI"/>
                  <a:cs typeface="Segoe UI Semilight" panose="020B0402040204020203" pitchFamily="34" charset="0"/>
                </a:rPr>
                <a:t>Visual Studio for Mac</a:t>
              </a:r>
            </a:p>
          </p:txBody>
        </p:sp>
        <p:pic>
          <p:nvPicPr>
            <p:cNvPr id="31" name="Picture 30"/>
            <p:cNvPicPr>
              <a:picLocks noChangeAspect="1"/>
            </p:cNvPicPr>
            <p:nvPr/>
          </p:nvPicPr>
          <p:blipFill>
            <a:blip r:embed="rId6">
              <a:extLst>
                <a:ext uri="{BEBA8EAE-BF5A-486C-A8C5-ECC9F3942E4B}">
                  <a14:imgProps xmlns:a14="http://schemas.microsoft.com/office/drawing/2010/main">
                    <a14:imgLayer r:embed="rId7">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27186757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Where do I </a:t>
            </a:r>
            <a:r>
              <a:rPr lang="en-US" sz="8159" b="1" dirty="0">
                <a:solidFill>
                  <a:schemeClr val="tx2"/>
                </a:solidFill>
              </a:rPr>
              <a:t>start</a:t>
            </a:r>
            <a:r>
              <a:rPr lang="en-US" sz="8159" dirty="0">
                <a:solidFill>
                  <a:schemeClr val="tx2"/>
                </a:solidFill>
              </a:rPr>
              <a:t>?</a:t>
            </a:r>
          </a:p>
        </p:txBody>
      </p:sp>
      <p:sp>
        <p:nvSpPr>
          <p:cNvPr id="3" name="Footer Placeholder 2"/>
          <p:cNvSpPr>
            <a:spLocks noGrp="1"/>
          </p:cNvSpPr>
          <p:nvPr>
            <p:ph type="ftr" sz="quarter" idx="14"/>
          </p:nvPr>
        </p:nvSpPr>
        <p:spPr>
          <a:xfrm>
            <a:off x="457200" y="6565901"/>
            <a:ext cx="3937000" cy="2231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rPr>
              <a:t> </a:t>
            </a:r>
          </a:p>
        </p:txBody>
      </p:sp>
      <p:sp>
        <p:nvSpPr>
          <p:cNvPr id="5" name="Rectangle 4"/>
          <p:cNvSpPr/>
          <p:nvPr/>
        </p:nvSpPr>
        <p:spPr>
          <a:xfrm>
            <a:off x="258953" y="2034238"/>
            <a:ext cx="11978950" cy="2862322"/>
          </a:xfrm>
          <a:prstGeom prst="rect">
            <a:avLst/>
          </a:prstGeom>
        </p:spPr>
        <p:txBody>
          <a:bodyPr wrap="square">
            <a:spAutoFit/>
          </a:bodyPr>
          <a:lstStyle/>
          <a:p>
            <a:r>
              <a:rPr lang="en-US" sz="3600" dirty="0">
                <a:hlinkClick r:id="rId3"/>
              </a:rPr>
              <a:t>https://dot.net</a:t>
            </a:r>
            <a:r>
              <a:rPr lang="en-US" sz="3600" dirty="0"/>
              <a:t> to understand .NET &amp; get started</a:t>
            </a:r>
            <a:br>
              <a:rPr lang="en-US" sz="3600" dirty="0"/>
            </a:br>
            <a:endParaRPr lang="en-US" sz="3600" dirty="0"/>
          </a:p>
          <a:p>
            <a:r>
              <a:rPr lang="en-US" sz="3600" dirty="0">
                <a:hlinkClick r:id="rId4"/>
              </a:rPr>
              <a:t>https://docs.microsoft.com</a:t>
            </a:r>
            <a:r>
              <a:rPr lang="en-US" sz="3600" dirty="0"/>
              <a:t> to read documentation</a:t>
            </a:r>
            <a:br>
              <a:rPr lang="en-US" sz="3600" dirty="0"/>
            </a:br>
            <a:endParaRPr lang="en-US" sz="3600" dirty="0"/>
          </a:p>
          <a:p>
            <a:r>
              <a:rPr lang="en-US" sz="3600" dirty="0">
                <a:hlinkClick r:id="rId5"/>
              </a:rPr>
              <a:t>https://github.com/dotnet</a:t>
            </a:r>
            <a:r>
              <a:rPr lang="en-US" sz="3600" dirty="0"/>
              <a:t> open source code starts here</a:t>
            </a:r>
          </a:p>
        </p:txBody>
      </p:sp>
      <p:pic>
        <p:nvPicPr>
          <p:cNvPr id="6" name="Picture 5">
            <a:extLst>
              <a:ext uri="{FF2B5EF4-FFF2-40B4-BE49-F238E27FC236}">
                <a16:creationId xmlns:a16="http://schemas.microsoft.com/office/drawing/2014/main" id="{09B30D25-C830-4091-A518-7E6530447C0C}"/>
              </a:ext>
            </a:extLst>
          </p:cNvPr>
          <p:cNvPicPr>
            <a:picLocks noChangeAspect="1"/>
          </p:cNvPicPr>
          <p:nvPr/>
        </p:nvPicPr>
        <p:blipFill>
          <a:blip r:embed="rId6"/>
          <a:stretch>
            <a:fillRect/>
          </a:stretch>
        </p:blipFill>
        <p:spPr>
          <a:xfrm>
            <a:off x="10347814" y="164826"/>
            <a:ext cx="2076450" cy="1866900"/>
          </a:xfrm>
          <a:prstGeom prst="rect">
            <a:avLst/>
          </a:prstGeom>
        </p:spPr>
      </p:pic>
    </p:spTree>
    <p:extLst>
      <p:ext uri="{BB962C8B-B14F-4D97-AF65-F5344CB8AC3E}">
        <p14:creationId xmlns:p14="http://schemas.microsoft.com/office/powerpoint/2010/main" val="36698094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61833E-6 -1.60236E-6 L -0.00063 -0.37948 " pathEditMode="relative" rAng="0" ptsTypes="AA">
                                      <p:cBhvr>
                                        <p:cTn id="6" dur="2000" fill="hold"/>
                                        <p:tgtEl>
                                          <p:spTgt spid="2"/>
                                        </p:tgtEl>
                                        <p:attrNameLst>
                                          <p:attrName>ppt_x</p:attrName>
                                          <p:attrName>ppt_y</p:attrName>
                                        </p:attrNameLst>
                                      </p:cBhvr>
                                      <p:rCtr x="-38" y="-18974"/>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What </a:t>
            </a:r>
            <a:r>
              <a:rPr lang="en-US" sz="8159" b="1" i="1" dirty="0">
                <a:solidFill>
                  <a:schemeClr val="tx2"/>
                </a:solidFill>
              </a:rPr>
              <a:t>should </a:t>
            </a:r>
            <a:r>
              <a:rPr lang="en-US" sz="8159" b="1" dirty="0">
                <a:solidFill>
                  <a:schemeClr val="tx2"/>
                </a:solidFill>
              </a:rPr>
              <a:t>I know?</a:t>
            </a:r>
            <a:endParaRPr lang="en-US" sz="8159" dirty="0">
              <a:solidFill>
                <a:schemeClr val="tx2"/>
              </a:solidFill>
            </a:endParaRPr>
          </a:p>
        </p:txBody>
      </p:sp>
      <p:sp>
        <p:nvSpPr>
          <p:cNvPr id="3" name="Footer Placeholder 2"/>
          <p:cNvSpPr>
            <a:spLocks noGrp="1"/>
          </p:cNvSpPr>
          <p:nvPr>
            <p:ph type="ftr" sz="quarter" idx="14"/>
          </p:nvPr>
        </p:nvSpPr>
        <p:spPr>
          <a:xfrm>
            <a:off x="457200" y="6565901"/>
            <a:ext cx="3937000" cy="223165"/>
          </a:xfrm>
        </p:spPr>
        <p:txBody>
          <a:bodyPr/>
          <a:lstStyle/>
          <a:p>
            <a:r>
              <a:rPr lang="en-US" dirty="0">
                <a:solidFill>
                  <a:srgbClr val="505050"/>
                </a:solidFill>
              </a:rPr>
              <a:t> </a:t>
            </a:r>
          </a:p>
        </p:txBody>
      </p:sp>
    </p:spTree>
    <p:extLst>
      <p:ext uri="{BB962C8B-B14F-4D97-AF65-F5344CB8AC3E}">
        <p14:creationId xmlns:p14="http://schemas.microsoft.com/office/powerpoint/2010/main" val="320564002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2580"/>
            <a:ext cx="11889564" cy="917575"/>
          </a:xfrm>
        </p:spPr>
        <p:txBody>
          <a:bodyPr/>
          <a:lstStyle/>
          <a:p>
            <a:r>
              <a:rPr lang="en-US" dirty="0"/>
              <a:t>.NET Compilers</a:t>
            </a:r>
          </a:p>
        </p:txBody>
      </p:sp>
      <p:sp>
        <p:nvSpPr>
          <p:cNvPr id="3" name="Text Placeholder 2"/>
          <p:cNvSpPr>
            <a:spLocks noGrp="1"/>
          </p:cNvSpPr>
          <p:nvPr>
            <p:ph type="body" sz="quarter" idx="10"/>
          </p:nvPr>
        </p:nvSpPr>
        <p:spPr>
          <a:xfrm>
            <a:off x="274640" y="940156"/>
            <a:ext cx="11887200" cy="6829444"/>
          </a:xfrm>
        </p:spPr>
        <p:txBody>
          <a:bodyPr/>
          <a:lstStyle/>
          <a:p>
            <a:r>
              <a:rPr lang="en-US" dirty="0"/>
              <a:t>My code </a:t>
            </a:r>
            <a:r>
              <a:rPr lang="en-US" dirty="0">
                <a:sym typeface="Wingdings" panose="05000000000000000000" pitchFamily="2" charset="2"/>
              </a:rPr>
              <a:t> Intermediate Language (IL)</a:t>
            </a:r>
            <a:endParaRPr lang="en-US" dirty="0"/>
          </a:p>
          <a:p>
            <a:pPr marL="571500" indent="-571500">
              <a:buFont typeface="Arial" panose="020B0604020202020204" pitchFamily="34" charset="0"/>
              <a:buChar char="•"/>
            </a:pPr>
            <a:r>
              <a:rPr lang="en-US" dirty="0"/>
              <a:t>.NET Compiler Platform “Roslyn” (VB/C#)</a:t>
            </a:r>
          </a:p>
          <a:p>
            <a:pPr marL="571500" indent="-571500">
              <a:buFont typeface="Arial" panose="020B0604020202020204" pitchFamily="34" charset="0"/>
              <a:buChar char="•"/>
            </a:pPr>
            <a:r>
              <a:rPr lang="en-US" dirty="0"/>
              <a:t>F# compiler</a:t>
            </a:r>
          </a:p>
          <a:p>
            <a:endParaRPr lang="en-US" dirty="0"/>
          </a:p>
          <a:p>
            <a:r>
              <a:rPr lang="en-US" dirty="0"/>
              <a:t>IL </a:t>
            </a:r>
            <a:r>
              <a:rPr lang="en-US" dirty="0">
                <a:sym typeface="Wingdings" panose="05000000000000000000" pitchFamily="2" charset="2"/>
              </a:rPr>
              <a:t> Native binaries</a:t>
            </a:r>
            <a:endParaRPr lang="en-US" dirty="0"/>
          </a:p>
          <a:p>
            <a:pPr marL="571500" indent="-571500">
              <a:buFont typeface="Arial" panose="020B0604020202020204" pitchFamily="34" charset="0"/>
              <a:buChar char="•"/>
            </a:pPr>
            <a:r>
              <a:rPr lang="en-US" dirty="0"/>
              <a:t>JIT (Just-in-Time compiler)</a:t>
            </a:r>
          </a:p>
          <a:p>
            <a:pPr marL="571500" indent="-571500">
              <a:buFont typeface="Arial" panose="020B0604020202020204" pitchFamily="34" charset="0"/>
              <a:buChar char="•"/>
            </a:pPr>
            <a:r>
              <a:rPr lang="en-US" dirty="0"/>
              <a:t>AOT compiler for UWP</a:t>
            </a:r>
          </a:p>
          <a:p>
            <a:pPr marL="571500" indent="-571500">
              <a:buFont typeface="Arial" panose="020B0604020202020204" pitchFamily="34" charset="0"/>
              <a:buChar char="•"/>
            </a:pPr>
            <a:r>
              <a:rPr lang="en-US" dirty="0"/>
              <a:t>Xamarin AOT compiler</a:t>
            </a:r>
          </a:p>
          <a:p>
            <a:endParaRPr lang="en-US" dirty="0"/>
          </a:p>
          <a:p>
            <a:endParaRPr lang="en-US" dirty="0"/>
          </a:p>
        </p:txBody>
      </p:sp>
    </p:spTree>
    <p:extLst>
      <p:ext uri="{BB962C8B-B14F-4D97-AF65-F5344CB8AC3E}">
        <p14:creationId xmlns:p14="http://schemas.microsoft.com/office/powerpoint/2010/main" val="11519797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p:cNvSpPr/>
          <p:nvPr/>
        </p:nvSpPr>
        <p:spPr bwMode="auto">
          <a:xfrm>
            <a:off x="317185" y="2089456"/>
            <a:ext cx="1828800" cy="2543333"/>
          </a:xfrm>
          <a:prstGeom prst="flowChartMultidocumen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0000"/>
                </a:solidFill>
                <a:ea typeface="Segoe UI" pitchFamily="34" charset="0"/>
                <a:cs typeface="Segoe UI" pitchFamily="34" charset="0"/>
              </a:rPr>
              <a:t>Code</a:t>
            </a:r>
          </a:p>
          <a:p>
            <a:pPr algn="ctr" defTabSz="932472" fontAlgn="base">
              <a:lnSpc>
                <a:spcPct val="90000"/>
              </a:lnSpc>
              <a:spcBef>
                <a:spcPct val="0"/>
              </a:spcBef>
              <a:spcAft>
                <a:spcPct val="0"/>
              </a:spcAft>
            </a:pPr>
            <a:r>
              <a:rPr lang="en-US" sz="1600" dirty="0">
                <a:solidFill>
                  <a:srgbClr val="000000"/>
                </a:solidFill>
                <a:ea typeface="Segoe UI" pitchFamily="34" charset="0"/>
                <a:cs typeface="Segoe UI" pitchFamily="34" charset="0"/>
              </a:rPr>
              <a:t>(</a:t>
            </a:r>
            <a:r>
              <a:rPr lang="en-US" sz="1600" dirty="0" err="1">
                <a:solidFill>
                  <a:srgbClr val="000000"/>
                </a:solidFill>
                <a:ea typeface="Segoe UI" pitchFamily="34" charset="0"/>
                <a:cs typeface="Segoe UI" pitchFamily="34" charset="0"/>
              </a:rPr>
              <a:t>my.cs</a:t>
            </a:r>
            <a:r>
              <a:rPr lang="en-US" sz="1600" dirty="0">
                <a:solidFill>
                  <a:srgbClr val="000000"/>
                </a:solidFill>
                <a:ea typeface="Segoe UI" pitchFamily="34" charset="0"/>
                <a:cs typeface="Segoe UI" pitchFamily="34" charset="0"/>
              </a:rPr>
              <a:t>)</a:t>
            </a:r>
          </a:p>
        </p:txBody>
      </p:sp>
      <p:cxnSp>
        <p:nvCxnSpPr>
          <p:cNvPr id="10" name="Straight Arrow Connector 9"/>
          <p:cNvCxnSpPr/>
          <p:nvPr/>
        </p:nvCxnSpPr>
        <p:spPr>
          <a:xfrm flipV="1">
            <a:off x="2145985" y="3698553"/>
            <a:ext cx="2438400" cy="92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24488" y="4258855"/>
            <a:ext cx="381000" cy="794064"/>
          </a:xfrm>
          <a:prstGeom prst="rect">
            <a:avLst/>
          </a:prstGeom>
          <a:noFill/>
        </p:spPr>
        <p:txBody>
          <a:bodyPr wrap="square" lIns="182880" tIns="146304" rIns="182880" bIns="146304" rtlCol="0">
            <a:spAutoFit/>
          </a:bodyPr>
          <a:lstStyle/>
          <a:p>
            <a:pPr>
              <a:lnSpc>
                <a:spcPct val="90000"/>
              </a:lnSpc>
            </a:pPr>
            <a:r>
              <a:rPr lang="en-US" sz="3600" dirty="0">
                <a:gradFill>
                  <a:gsLst>
                    <a:gs pos="2917">
                      <a:srgbClr val="000000"/>
                    </a:gs>
                    <a:gs pos="30000">
                      <a:srgbClr val="000000"/>
                    </a:gs>
                  </a:gsLst>
                  <a:lin ang="5400000" scaled="0"/>
                </a:gradFill>
              </a:rPr>
              <a:t>+</a:t>
            </a:r>
          </a:p>
        </p:txBody>
      </p:sp>
      <p:sp>
        <p:nvSpPr>
          <p:cNvPr id="33" name="TextBox 32"/>
          <p:cNvSpPr txBox="1"/>
          <p:nvPr/>
        </p:nvSpPr>
        <p:spPr>
          <a:xfrm>
            <a:off x="4774881" y="4200002"/>
            <a:ext cx="381000" cy="794064"/>
          </a:xfrm>
          <a:prstGeom prst="rect">
            <a:avLst/>
          </a:prstGeom>
          <a:noFill/>
        </p:spPr>
        <p:txBody>
          <a:bodyPr wrap="square" lIns="182880" tIns="146304" rIns="182880" bIns="146304" rtlCol="0">
            <a:spAutoFit/>
          </a:bodyPr>
          <a:lstStyle/>
          <a:p>
            <a:pPr>
              <a:lnSpc>
                <a:spcPct val="90000"/>
              </a:lnSpc>
            </a:pPr>
            <a:r>
              <a:rPr lang="en-US" sz="3600" dirty="0">
                <a:gradFill>
                  <a:gsLst>
                    <a:gs pos="2917">
                      <a:srgbClr val="000000"/>
                    </a:gs>
                    <a:gs pos="30000">
                      <a:srgbClr val="000000"/>
                    </a:gs>
                  </a:gsLst>
                  <a:lin ang="5400000" scaled="0"/>
                </a:gradFill>
              </a:rPr>
              <a:t>+</a:t>
            </a:r>
          </a:p>
        </p:txBody>
      </p:sp>
      <p:cxnSp>
        <p:nvCxnSpPr>
          <p:cNvPr id="34" name="Straight Arrow Connector 33"/>
          <p:cNvCxnSpPr>
            <a:endCxn id="40" idx="1"/>
          </p:cNvCxnSpPr>
          <p:nvPr/>
        </p:nvCxnSpPr>
        <p:spPr>
          <a:xfrm flipV="1">
            <a:off x="6184585" y="2673267"/>
            <a:ext cx="1405099" cy="98281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5" idx="1"/>
          </p:cNvCxnSpPr>
          <p:nvPr/>
        </p:nvCxnSpPr>
        <p:spPr>
          <a:xfrm>
            <a:off x="6184585" y="3717728"/>
            <a:ext cx="1405099" cy="66152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01289">
            <a:off x="6209652" y="3733176"/>
            <a:ext cx="2438400" cy="627864"/>
          </a:xfrm>
          <a:prstGeom prst="rect">
            <a:avLst/>
          </a:prstGeom>
          <a:noFill/>
        </p:spPr>
        <p:txBody>
          <a:bodyPr wrap="square" lIns="182880" tIns="146304" rIns="182880" bIns="146304" rtlCol="0">
            <a:spAutoFit/>
          </a:bodyPr>
          <a:lstStyle/>
          <a:p>
            <a:pPr>
              <a:lnSpc>
                <a:spcPct val="90000"/>
              </a:lnSpc>
            </a:pPr>
            <a:r>
              <a:rPr lang="en-US" sz="2400" dirty="0">
                <a:gradFill>
                  <a:gsLst>
                    <a:gs pos="2917">
                      <a:srgbClr val="000000"/>
                    </a:gs>
                    <a:gs pos="30000">
                      <a:srgbClr val="000000"/>
                    </a:gs>
                  </a:gsLst>
                  <a:lin ang="5400000" scaled="0"/>
                </a:gradFill>
              </a:rPr>
              <a:t>ASP.NET</a:t>
            </a:r>
          </a:p>
        </p:txBody>
      </p:sp>
      <p:sp>
        <p:nvSpPr>
          <p:cNvPr id="39" name="TextBox 38"/>
          <p:cNvSpPr txBox="1"/>
          <p:nvPr/>
        </p:nvSpPr>
        <p:spPr>
          <a:xfrm rot="19390890">
            <a:off x="6313304" y="2564499"/>
            <a:ext cx="1310522" cy="627864"/>
          </a:xfrm>
          <a:prstGeom prst="rect">
            <a:avLst/>
          </a:prstGeom>
          <a:noFill/>
        </p:spPr>
        <p:txBody>
          <a:bodyPr wrap="square" lIns="182880" tIns="146304" rIns="182880" bIns="146304" rtlCol="0">
            <a:spAutoFit/>
          </a:bodyPr>
          <a:lstStyle/>
          <a:p>
            <a:pPr>
              <a:lnSpc>
                <a:spcPct val="90000"/>
              </a:lnSpc>
            </a:pPr>
            <a:r>
              <a:rPr lang="en-US" sz="2400" dirty="0">
                <a:gradFill>
                  <a:gsLst>
                    <a:gs pos="2917">
                      <a:srgbClr val="000000"/>
                    </a:gs>
                    <a:gs pos="30000">
                      <a:srgbClr val="000000"/>
                    </a:gs>
                  </a:gsLst>
                  <a:lin ang="5400000" scaled="0"/>
                </a:gradFill>
              </a:rPr>
              <a:t>UWP</a:t>
            </a:r>
          </a:p>
        </p:txBody>
      </p:sp>
      <p:cxnSp>
        <p:nvCxnSpPr>
          <p:cNvPr id="43" name="Straight Arrow Connector 42"/>
          <p:cNvCxnSpPr>
            <a:stCxn id="40" idx="3"/>
          </p:cNvCxnSpPr>
          <p:nvPr/>
        </p:nvCxnSpPr>
        <p:spPr>
          <a:xfrm>
            <a:off x="9189884" y="2673267"/>
            <a:ext cx="74141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589684" y="2093554"/>
            <a:ext cx="1600200" cy="1159426"/>
            <a:chOff x="7594774" y="1974217"/>
            <a:chExt cx="1600200" cy="1159426"/>
          </a:xfrm>
        </p:grpSpPr>
        <p:sp>
          <p:nvSpPr>
            <p:cNvPr id="40" name="Flowchart: Process 39"/>
            <p:cNvSpPr/>
            <p:nvPr/>
          </p:nvSpPr>
          <p:spPr bwMode="auto">
            <a:xfrm>
              <a:off x="7594774" y="1974217"/>
              <a:ext cx="1600200"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ea typeface="Segoe UI" pitchFamily="34" charset="0"/>
                  <a:cs typeface="Segoe UI" pitchFamily="34" charset="0"/>
                </a:rPr>
                <a:t>.NET Native tool chain</a:t>
              </a:r>
            </a:p>
          </p:txBody>
        </p:sp>
        <p:grpSp>
          <p:nvGrpSpPr>
            <p:cNvPr id="35" name="Group 34"/>
            <p:cNvGrpSpPr>
              <a:grpSpLocks noChangeAspect="1"/>
            </p:cNvGrpSpPr>
            <p:nvPr/>
          </p:nvGrpSpPr>
          <p:grpSpPr>
            <a:xfrm>
              <a:off x="8558026" y="2630322"/>
              <a:ext cx="477285" cy="390078"/>
              <a:chOff x="9061629" y="5706715"/>
              <a:chExt cx="380421" cy="310912"/>
            </a:xfrm>
          </p:grpSpPr>
          <p:sp>
            <p:nvSpPr>
              <p:cNvPr id="37"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4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4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grpSp>
      </p:grpSp>
      <p:sp>
        <p:nvSpPr>
          <p:cNvPr id="5" name="TextBox 4"/>
          <p:cNvSpPr txBox="1"/>
          <p:nvPr/>
        </p:nvSpPr>
        <p:spPr>
          <a:xfrm>
            <a:off x="1072221" y="205458"/>
            <a:ext cx="4682344" cy="683264"/>
          </a:xfrm>
          <a:prstGeom prst="rect">
            <a:avLst/>
          </a:prstGeom>
          <a:noFill/>
        </p:spPr>
        <p:txBody>
          <a:bodyPr wrap="square" lIns="182880" tIns="146304" rIns="182880" bIns="146304" rtlCol="0">
            <a:spAutoFit/>
          </a:bodyPr>
          <a:lstStyle/>
          <a:p>
            <a:pPr>
              <a:lnSpc>
                <a:spcPct val="90000"/>
              </a:lnSpc>
            </a:pPr>
            <a:r>
              <a:rPr lang="en-US" sz="2800" dirty="0">
                <a:gradFill>
                  <a:gsLst>
                    <a:gs pos="2917">
                      <a:srgbClr val="000000"/>
                    </a:gs>
                    <a:gs pos="30000">
                      <a:srgbClr val="000000"/>
                    </a:gs>
                  </a:gsLst>
                  <a:lin ang="5400000" scaled="0"/>
                </a:gradFill>
              </a:rPr>
              <a:t>Code / Build / Debug</a:t>
            </a:r>
          </a:p>
        </p:txBody>
      </p:sp>
      <p:sp>
        <p:nvSpPr>
          <p:cNvPr id="30" name="Round Diagonal Corner Rectangle 29"/>
          <p:cNvSpPr/>
          <p:nvPr/>
        </p:nvSpPr>
        <p:spPr bwMode="auto">
          <a:xfrm>
            <a:off x="4584385" y="3079365"/>
            <a:ext cx="1600200" cy="1210068"/>
          </a:xfrm>
          <a:prstGeom prst="round2Diag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IL</a:t>
            </a:r>
          </a:p>
        </p:txBody>
      </p:sp>
      <p:pic>
        <p:nvPicPr>
          <p:cNvPr id="21" name="Picture 20"/>
          <p:cNvPicPr>
            <a:picLocks noChangeAspect="1"/>
          </p:cNvPicPr>
          <p:nvPr/>
        </p:nvPicPr>
        <p:blipFill>
          <a:blip r:embed="rId3"/>
          <a:stretch>
            <a:fillRect/>
          </a:stretch>
        </p:blipFill>
        <p:spPr>
          <a:xfrm>
            <a:off x="4626542" y="3608622"/>
            <a:ext cx="1528763" cy="641318"/>
          </a:xfrm>
          <a:prstGeom prst="rect">
            <a:avLst/>
          </a:prstGeom>
        </p:spPr>
      </p:pic>
      <p:pic>
        <p:nvPicPr>
          <p:cNvPr id="28" name="Picture 27"/>
          <p:cNvPicPr>
            <a:picLocks noChangeAspect="1"/>
          </p:cNvPicPr>
          <p:nvPr/>
        </p:nvPicPr>
        <p:blipFill>
          <a:blip r:embed="rId4"/>
          <a:stretch>
            <a:fillRect/>
          </a:stretch>
        </p:blipFill>
        <p:spPr>
          <a:xfrm>
            <a:off x="359257" y="3251163"/>
            <a:ext cx="1476577" cy="949486"/>
          </a:xfrm>
          <a:prstGeom prst="rect">
            <a:avLst/>
          </a:prstGeom>
        </p:spPr>
      </p:pic>
      <p:grpSp>
        <p:nvGrpSpPr>
          <p:cNvPr id="50" name="Group 49"/>
          <p:cNvGrpSpPr/>
          <p:nvPr/>
        </p:nvGrpSpPr>
        <p:grpSpPr>
          <a:xfrm>
            <a:off x="1551910" y="4872730"/>
            <a:ext cx="4139587" cy="1371600"/>
            <a:chOff x="1814162" y="5062027"/>
            <a:chExt cx="4139587" cy="1371600"/>
          </a:xfrm>
        </p:grpSpPr>
        <p:grpSp>
          <p:nvGrpSpPr>
            <p:cNvPr id="32" name="Group 31"/>
            <p:cNvGrpSpPr/>
            <p:nvPr/>
          </p:nvGrpSpPr>
          <p:grpSpPr>
            <a:xfrm>
              <a:off x="1814162" y="5062027"/>
              <a:ext cx="4139587" cy="1371600"/>
              <a:chOff x="155435" y="5254254"/>
              <a:chExt cx="4139587" cy="1371600"/>
            </a:xfrm>
          </p:grpSpPr>
          <p:sp>
            <p:nvSpPr>
              <p:cNvPr id="26" name="Rectangle 25"/>
              <p:cNvSpPr/>
              <p:nvPr/>
            </p:nvSpPr>
            <p:spPr bwMode="auto">
              <a:xfrm>
                <a:off x="155435" y="5254254"/>
                <a:ext cx="3428996"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55435" y="6039484"/>
                <a:ext cx="4139587" cy="544765"/>
              </a:xfrm>
              <a:prstGeom prst="rect">
                <a:avLst/>
              </a:prstGeom>
              <a:noFill/>
            </p:spPr>
            <p:txBody>
              <a:bodyPr wrap="square" lIns="182880" tIns="146304" rIns="182880" bIns="146304" rtlCol="0">
                <a:spAutoFit/>
              </a:bodyPr>
              <a:lstStyle/>
              <a:p>
                <a:pPr>
                  <a:lnSpc>
                    <a:spcPct val="90000"/>
                  </a:lnSpc>
                </a:pPr>
                <a:r>
                  <a:rPr lang="en-US" dirty="0" err="1">
                    <a:solidFill>
                      <a:srgbClr val="FFFFFF"/>
                    </a:solidFill>
                  </a:rPr>
                  <a:t>NuGet</a:t>
                </a:r>
                <a:r>
                  <a:rPr lang="en-US" dirty="0">
                    <a:solidFill>
                      <a:srgbClr val="FFFFFF"/>
                    </a:solidFill>
                  </a:rPr>
                  <a:t> Packages</a:t>
                </a:r>
              </a:p>
            </p:txBody>
          </p:sp>
        </p:grpSp>
        <p:grpSp>
          <p:nvGrpSpPr>
            <p:cNvPr id="46" name="Group 45"/>
            <p:cNvGrpSpPr/>
            <p:nvPr/>
          </p:nvGrpSpPr>
          <p:grpSpPr>
            <a:xfrm>
              <a:off x="1869255" y="5203746"/>
              <a:ext cx="3234559" cy="656727"/>
              <a:chOff x="5827842" y="5455354"/>
              <a:chExt cx="3234559" cy="656727"/>
            </a:xfrm>
          </p:grpSpPr>
          <p:sp>
            <p:nvSpPr>
              <p:cNvPr id="45" name="Rectangle 44"/>
              <p:cNvSpPr/>
              <p:nvPr/>
            </p:nvSpPr>
            <p:spPr bwMode="auto">
              <a:xfrm>
                <a:off x="5827842" y="5506148"/>
                <a:ext cx="3167878" cy="6059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Reference Assemblies</a:t>
                </a:r>
              </a:p>
            </p:txBody>
          </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5674" y="5455354"/>
                <a:ext cx="656727" cy="656727"/>
              </a:xfrm>
              <a:prstGeom prst="rect">
                <a:avLst/>
              </a:prstGeom>
            </p:spPr>
          </p:pic>
        </p:grpSp>
      </p:grpSp>
      <p:grpSp>
        <p:nvGrpSpPr>
          <p:cNvPr id="68" name="Group 67"/>
          <p:cNvGrpSpPr/>
          <p:nvPr/>
        </p:nvGrpSpPr>
        <p:grpSpPr>
          <a:xfrm>
            <a:off x="9896540" y="1668482"/>
            <a:ext cx="1982460" cy="1632410"/>
            <a:chOff x="9620102" y="1558696"/>
            <a:chExt cx="1982460" cy="1632410"/>
          </a:xfrm>
        </p:grpSpPr>
        <p:sp>
          <p:nvSpPr>
            <p:cNvPr id="53" name="Flowchart: Process 52"/>
            <p:cNvSpPr/>
            <p:nvPr/>
          </p:nvSpPr>
          <p:spPr bwMode="auto">
            <a:xfrm>
              <a:off x="9621362" y="2278751"/>
              <a:ext cx="1981200"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pPr>
              <a:r>
                <a:rPr lang="en-US" dirty="0">
                  <a:gradFill>
                    <a:gsLst>
                      <a:gs pos="2917">
                        <a:srgbClr val="000000"/>
                      </a:gs>
                      <a:gs pos="30000">
                        <a:srgbClr val="000000"/>
                      </a:gs>
                    </a:gsLst>
                    <a:lin ang="5400000" scaled="0"/>
                  </a:gradFill>
                </a:rPr>
                <a:t>.NET Native Runtime</a:t>
              </a:r>
            </a:p>
          </p:txBody>
        </p:sp>
        <p:sp>
          <p:nvSpPr>
            <p:cNvPr id="63" name="Flowchart: Process 62"/>
            <p:cNvSpPr/>
            <p:nvPr/>
          </p:nvSpPr>
          <p:spPr bwMode="auto">
            <a:xfrm>
              <a:off x="9620102" y="1558696"/>
              <a:ext cx="1981200"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solidFill>
                    <a:schemeClr val="bg1"/>
                  </a:solidFill>
                </a:rPr>
                <a:t>my.exe (stub)</a:t>
              </a:r>
            </a:p>
            <a:p>
              <a:pPr>
                <a:lnSpc>
                  <a:spcPct val="90000"/>
                </a:lnSpc>
              </a:pPr>
              <a:r>
                <a:rPr lang="en-US" dirty="0">
                  <a:solidFill>
                    <a:schemeClr val="bg1"/>
                  </a:solidFill>
                </a:rPr>
                <a:t>my.dll</a:t>
              </a:r>
            </a:p>
          </p:txBody>
        </p:sp>
      </p:grpSp>
      <p:grpSp>
        <p:nvGrpSpPr>
          <p:cNvPr id="67" name="Group 66"/>
          <p:cNvGrpSpPr/>
          <p:nvPr/>
        </p:nvGrpSpPr>
        <p:grpSpPr>
          <a:xfrm>
            <a:off x="9890743" y="3571308"/>
            <a:ext cx="2037404" cy="1632410"/>
            <a:chOff x="9565158" y="3660157"/>
            <a:chExt cx="2037404" cy="1632410"/>
          </a:xfrm>
        </p:grpSpPr>
        <p:sp>
          <p:nvSpPr>
            <p:cNvPr id="64" name="Flowchart: Process 63"/>
            <p:cNvSpPr/>
            <p:nvPr/>
          </p:nvSpPr>
          <p:spPr bwMode="auto">
            <a:xfrm>
              <a:off x="9568294" y="3660157"/>
              <a:ext cx="2034268"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solidFill>
                    <a:schemeClr val="bg1"/>
                  </a:solidFill>
                </a:rPr>
                <a:t>my.dll</a:t>
              </a:r>
            </a:p>
            <a:p>
              <a:pPr>
                <a:lnSpc>
                  <a:spcPct val="90000"/>
                </a:lnSpc>
              </a:pPr>
              <a:r>
                <a:rPr lang="en-US" dirty="0">
                  <a:solidFill>
                    <a:schemeClr val="bg1"/>
                  </a:solidFill>
                </a:rPr>
                <a:t>+referenced </a:t>
              </a:r>
              <a:r>
                <a:rPr lang="en-US" dirty="0" err="1">
                  <a:solidFill>
                    <a:schemeClr val="bg1"/>
                  </a:solidFill>
                </a:rPr>
                <a:t>dlls</a:t>
              </a:r>
              <a:endParaRPr lang="en-US" dirty="0">
                <a:solidFill>
                  <a:schemeClr val="bg1"/>
                </a:solidFill>
              </a:endParaRPr>
            </a:p>
          </p:txBody>
        </p:sp>
        <p:sp>
          <p:nvSpPr>
            <p:cNvPr id="65" name="Flowchart: Process 64"/>
            <p:cNvSpPr/>
            <p:nvPr/>
          </p:nvSpPr>
          <p:spPr bwMode="auto">
            <a:xfrm>
              <a:off x="9565158" y="4380212"/>
              <a:ext cx="2037404"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pPr>
              <a:r>
                <a:rPr lang="en-US" dirty="0">
                  <a:gradFill>
                    <a:gsLst>
                      <a:gs pos="2917">
                        <a:srgbClr val="000000"/>
                      </a:gs>
                      <a:gs pos="30000">
                        <a:srgbClr val="000000"/>
                      </a:gs>
                    </a:gsLst>
                    <a:lin ang="5400000" scaled="0"/>
                  </a:gradFill>
                </a:rPr>
                <a:t>CoreCLR</a:t>
              </a:r>
            </a:p>
          </p:txBody>
        </p:sp>
      </p:grpSp>
      <p:cxnSp>
        <p:nvCxnSpPr>
          <p:cNvPr id="66" name="Straight Arrow Connector 65"/>
          <p:cNvCxnSpPr/>
          <p:nvPr/>
        </p:nvCxnSpPr>
        <p:spPr>
          <a:xfrm flipV="1">
            <a:off x="9230818" y="4379388"/>
            <a:ext cx="659925" cy="812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589684" y="5189198"/>
            <a:ext cx="4338463" cy="1043363"/>
          </a:xfrm>
          <a:prstGeom prst="rect">
            <a:avLst/>
          </a:prstGeom>
          <a:noFill/>
        </p:spPr>
        <p:txBody>
          <a:bodyPr wrap="square" lIns="182880" tIns="146304" rIns="182880" bIns="146304" rtlCol="0">
            <a:spAutoFit/>
          </a:bodyPr>
          <a:lstStyle/>
          <a:p>
            <a:pPr>
              <a:lnSpc>
                <a:spcPct val="90000"/>
              </a:lnSpc>
            </a:pPr>
            <a:r>
              <a:rPr lang="en-US" dirty="0">
                <a:gradFill>
                  <a:gsLst>
                    <a:gs pos="2917">
                      <a:srgbClr val="000000"/>
                    </a:gs>
                    <a:gs pos="30000">
                      <a:srgbClr val="000000"/>
                    </a:gs>
                  </a:gsLst>
                  <a:lin ang="5400000" scaled="0"/>
                </a:gradFill>
              </a:rPr>
              <a:t>Reference packages &amp; CoreCLR are deployed with app locally, JIT compilation on start up</a:t>
            </a:r>
          </a:p>
        </p:txBody>
      </p:sp>
      <p:sp>
        <p:nvSpPr>
          <p:cNvPr id="71" name="TextBox 70"/>
          <p:cNvSpPr txBox="1"/>
          <p:nvPr/>
        </p:nvSpPr>
        <p:spPr>
          <a:xfrm>
            <a:off x="7538559" y="831528"/>
            <a:ext cx="4282688" cy="1043363"/>
          </a:xfrm>
          <a:prstGeom prst="rect">
            <a:avLst/>
          </a:prstGeom>
          <a:noFill/>
        </p:spPr>
        <p:txBody>
          <a:bodyPr wrap="square" lIns="182880" tIns="146304" rIns="182880" bIns="146304" rtlCol="0">
            <a:spAutoFit/>
          </a:bodyPr>
          <a:lstStyle/>
          <a:p>
            <a:pPr>
              <a:lnSpc>
                <a:spcPct val="90000"/>
              </a:lnSpc>
            </a:pPr>
            <a:r>
              <a:rPr lang="en-US" dirty="0">
                <a:gradFill>
                  <a:gsLst>
                    <a:gs pos="2917">
                      <a:srgbClr val="000000"/>
                    </a:gs>
                    <a:gs pos="30000">
                      <a:srgbClr val="000000"/>
                    </a:gs>
                  </a:gsLst>
                  <a:lin ang="5400000" scaled="0"/>
                </a:gradFill>
              </a:rPr>
              <a:t>References are built with your app into one native </a:t>
            </a:r>
            <a:r>
              <a:rPr lang="en-US" dirty="0" err="1">
                <a:gradFill>
                  <a:gsLst>
                    <a:gs pos="2917">
                      <a:srgbClr val="000000"/>
                    </a:gs>
                    <a:gs pos="30000">
                      <a:srgbClr val="000000"/>
                    </a:gs>
                  </a:gsLst>
                  <a:lin ang="5400000" scaled="0"/>
                </a:gradFill>
              </a:rPr>
              <a:t>dll</a:t>
            </a:r>
            <a:r>
              <a:rPr lang="en-US" dirty="0">
                <a:gradFill>
                  <a:gsLst>
                    <a:gs pos="2917">
                      <a:srgbClr val="000000"/>
                    </a:gs>
                    <a:gs pos="30000">
                      <a:srgbClr val="000000"/>
                    </a:gs>
                  </a:gsLst>
                  <a:lin ang="5400000" scaled="0"/>
                </a:gradFill>
              </a:rPr>
              <a:t> deployed locally with runtime</a:t>
            </a:r>
          </a:p>
        </p:txBody>
      </p:sp>
      <p:grpSp>
        <p:nvGrpSpPr>
          <p:cNvPr id="81" name="Group 80"/>
          <p:cNvGrpSpPr/>
          <p:nvPr/>
        </p:nvGrpSpPr>
        <p:grpSpPr>
          <a:xfrm>
            <a:off x="2470392" y="2544638"/>
            <a:ext cx="1592032" cy="1167597"/>
            <a:chOff x="2486081" y="2600282"/>
            <a:chExt cx="1592032" cy="1167597"/>
          </a:xfrm>
        </p:grpSpPr>
        <p:sp>
          <p:nvSpPr>
            <p:cNvPr id="3" name="Rectangle 2"/>
            <p:cNvSpPr/>
            <p:nvPr/>
          </p:nvSpPr>
          <p:spPr bwMode="auto">
            <a:xfrm>
              <a:off x="2486081" y="2600282"/>
              <a:ext cx="1592032" cy="11675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Roslyn</a:t>
              </a:r>
            </a:p>
          </p:txBody>
        </p:sp>
        <p:sp>
          <p:nvSpPr>
            <p:cNvPr id="73" name="Freeform 84"/>
            <p:cNvSpPr>
              <a:spLocks noEditPoints="1"/>
            </p:cNvSpPr>
            <p:nvPr/>
          </p:nvSpPr>
          <p:spPr bwMode="black">
            <a:xfrm>
              <a:off x="3506434" y="3181555"/>
              <a:ext cx="491449" cy="48641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grpSp>
      <p:grpSp>
        <p:nvGrpSpPr>
          <p:cNvPr id="79" name="Group 78"/>
          <p:cNvGrpSpPr/>
          <p:nvPr/>
        </p:nvGrpSpPr>
        <p:grpSpPr>
          <a:xfrm>
            <a:off x="7589684" y="3799537"/>
            <a:ext cx="1650922" cy="1159426"/>
            <a:chOff x="7594774" y="3988834"/>
            <a:chExt cx="1650922" cy="1159426"/>
          </a:xfrm>
        </p:grpSpPr>
        <p:sp>
          <p:nvSpPr>
            <p:cNvPr id="55" name="Flowchart: Process 54"/>
            <p:cNvSpPr/>
            <p:nvPr/>
          </p:nvSpPr>
          <p:spPr bwMode="auto">
            <a:xfrm>
              <a:off x="7594774" y="3988834"/>
              <a:ext cx="1650922"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ea typeface="Segoe UI" pitchFamily="34" charset="0"/>
                  <a:cs typeface="Segoe UI" pitchFamily="34" charset="0"/>
                </a:rPr>
                <a:t>JIT Compiler</a:t>
              </a:r>
            </a:p>
            <a:p>
              <a:pPr algn="ctr" defTabSz="932472" fontAlgn="base">
                <a:lnSpc>
                  <a:spcPct val="90000"/>
                </a:lnSpc>
                <a:spcBef>
                  <a:spcPct val="0"/>
                </a:spcBef>
                <a:spcAft>
                  <a:spcPct val="0"/>
                </a:spcAft>
              </a:pPr>
              <a:r>
                <a:rPr lang="en-US" dirty="0">
                  <a:solidFill>
                    <a:srgbClr val="FFFFFF"/>
                  </a:solidFill>
                  <a:ea typeface="Segoe UI" pitchFamily="34" charset="0"/>
                  <a:cs typeface="Segoe UI" pitchFamily="34" charset="0"/>
                </a:rPr>
                <a:t>(RyuJIT)</a:t>
              </a:r>
            </a:p>
          </p:txBody>
        </p:sp>
        <p:grpSp>
          <p:nvGrpSpPr>
            <p:cNvPr id="75" name="Group 74"/>
            <p:cNvGrpSpPr>
              <a:grpSpLocks noChangeAspect="1"/>
            </p:cNvGrpSpPr>
            <p:nvPr/>
          </p:nvGrpSpPr>
          <p:grpSpPr>
            <a:xfrm>
              <a:off x="8644316" y="4675780"/>
              <a:ext cx="477285" cy="390078"/>
              <a:chOff x="9061629" y="5706715"/>
              <a:chExt cx="380421" cy="310912"/>
            </a:xfrm>
          </p:grpSpPr>
          <p:sp>
            <p:nvSpPr>
              <p:cNvPr id="76"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77"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78"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grpSp>
      </p:grpSp>
      <p:sp>
        <p:nvSpPr>
          <p:cNvPr id="54" name="TextBox 53"/>
          <p:cNvSpPr txBox="1"/>
          <p:nvPr/>
        </p:nvSpPr>
        <p:spPr>
          <a:xfrm>
            <a:off x="8047017" y="205458"/>
            <a:ext cx="4682344" cy="683264"/>
          </a:xfrm>
          <a:prstGeom prst="rect">
            <a:avLst/>
          </a:prstGeom>
          <a:noFill/>
        </p:spPr>
        <p:txBody>
          <a:bodyPr wrap="square" lIns="182880" tIns="146304" rIns="182880" bIns="146304" rtlCol="0">
            <a:spAutoFit/>
          </a:bodyPr>
          <a:lstStyle/>
          <a:p>
            <a:pPr>
              <a:lnSpc>
                <a:spcPct val="90000"/>
              </a:lnSpc>
            </a:pPr>
            <a:r>
              <a:rPr lang="en-US" sz="2800" dirty="0">
                <a:gradFill>
                  <a:gsLst>
                    <a:gs pos="2917">
                      <a:srgbClr val="000000"/>
                    </a:gs>
                    <a:gs pos="30000">
                      <a:srgbClr val="000000"/>
                    </a:gs>
                  </a:gsLst>
                  <a:lin ang="5400000" scaled="0"/>
                </a:gradFill>
              </a:rPr>
              <a:t>Deploy &amp; Run</a:t>
            </a:r>
          </a:p>
        </p:txBody>
      </p:sp>
      <p:sp>
        <p:nvSpPr>
          <p:cNvPr id="56" name="TextBox 55"/>
          <p:cNvSpPr txBox="1"/>
          <p:nvPr/>
        </p:nvSpPr>
        <p:spPr>
          <a:xfrm>
            <a:off x="788702" y="787031"/>
            <a:ext cx="4804479" cy="1043363"/>
          </a:xfrm>
          <a:prstGeom prst="rect">
            <a:avLst/>
          </a:prstGeom>
          <a:noFill/>
        </p:spPr>
        <p:txBody>
          <a:bodyPr wrap="square" lIns="182880" tIns="146304" rIns="182880" bIns="146304" rtlCol="0">
            <a:spAutoFit/>
          </a:bodyPr>
          <a:lstStyle/>
          <a:p>
            <a:pPr>
              <a:lnSpc>
                <a:spcPct val="90000"/>
              </a:lnSpc>
            </a:pPr>
            <a:r>
              <a:rPr lang="en-US" dirty="0">
                <a:gradFill>
                  <a:gsLst>
                    <a:gs pos="2917">
                      <a:srgbClr val="000000"/>
                    </a:gs>
                    <a:gs pos="30000">
                      <a:srgbClr val="000000"/>
                    </a:gs>
                  </a:gsLst>
                  <a:lin ang="5400000" scaled="0"/>
                </a:gradFill>
              </a:rPr>
              <a:t>Roslyn takes your code and compiles it to IL. You include references to the framework libraries you’re using. </a:t>
            </a:r>
          </a:p>
        </p:txBody>
      </p:sp>
    </p:spTree>
    <p:extLst>
      <p:ext uri="{BB962C8B-B14F-4D97-AF65-F5344CB8AC3E}">
        <p14:creationId xmlns:p14="http://schemas.microsoft.com/office/powerpoint/2010/main" val="26989777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 Components</a:t>
            </a:r>
          </a:p>
        </p:txBody>
      </p:sp>
      <p:sp>
        <p:nvSpPr>
          <p:cNvPr id="3" name="Text Placeholder 2"/>
          <p:cNvSpPr>
            <a:spLocks noGrp="1"/>
          </p:cNvSpPr>
          <p:nvPr>
            <p:ph type="body" sz="quarter" idx="10"/>
          </p:nvPr>
        </p:nvSpPr>
        <p:spPr>
          <a:xfrm>
            <a:off x="274640" y="1212851"/>
            <a:ext cx="11887200" cy="2091928"/>
          </a:xfrm>
        </p:spPr>
        <p:txBody>
          <a:bodyPr/>
          <a:lstStyle/>
          <a:p>
            <a:r>
              <a:rPr lang="en-US" dirty="0"/>
              <a:t>Compilers</a:t>
            </a:r>
          </a:p>
          <a:p>
            <a:r>
              <a:rPr lang="en-US" dirty="0"/>
              <a:t>Languages</a:t>
            </a:r>
          </a:p>
          <a:p>
            <a:r>
              <a:rPr lang="en-US" dirty="0"/>
              <a:t>Garbage Collector (GC)</a:t>
            </a:r>
          </a:p>
        </p:txBody>
      </p:sp>
    </p:spTree>
    <p:extLst>
      <p:ext uri="{BB962C8B-B14F-4D97-AF65-F5344CB8AC3E}">
        <p14:creationId xmlns:p14="http://schemas.microsoft.com/office/powerpoint/2010/main" val="17075537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Customer Stories</a:t>
            </a:r>
          </a:p>
        </p:txBody>
      </p:sp>
      <p:sp>
        <p:nvSpPr>
          <p:cNvPr id="3" name="Footer Placeholder 2"/>
          <p:cNvSpPr>
            <a:spLocks noGrp="1"/>
          </p:cNvSpPr>
          <p:nvPr>
            <p:ph type="ftr" sz="quarter" idx="14"/>
          </p:nvPr>
        </p:nvSpPr>
        <p:spPr>
          <a:xfrm>
            <a:off x="457200" y="6565901"/>
            <a:ext cx="3937000" cy="2231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rPr>
              <a:t> </a:t>
            </a:r>
          </a:p>
        </p:txBody>
      </p:sp>
    </p:spTree>
    <p:extLst>
      <p:ext uri="{BB962C8B-B14F-4D97-AF65-F5344CB8AC3E}">
        <p14:creationId xmlns:p14="http://schemas.microsoft.com/office/powerpoint/2010/main" val="408932286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Age of Ascent – </a:t>
            </a:r>
            <a:r>
              <a:rPr lang="en-US" i="1" dirty="0" err="1"/>
              <a:t>Illyriad</a:t>
            </a:r>
            <a:r>
              <a:rPr lang="en-US" i="1" dirty="0"/>
              <a:t> Games</a:t>
            </a:r>
          </a:p>
        </p:txBody>
      </p:sp>
      <p:grpSp>
        <p:nvGrpSpPr>
          <p:cNvPr id="6" name="Group 5"/>
          <p:cNvGrpSpPr/>
          <p:nvPr/>
        </p:nvGrpSpPr>
        <p:grpSpPr>
          <a:xfrm>
            <a:off x="2843684" y="1743518"/>
            <a:ext cx="6205897" cy="4199311"/>
            <a:chOff x="2843684" y="1743518"/>
            <a:chExt cx="6205897" cy="4199311"/>
          </a:xfrm>
        </p:grpSpPr>
        <p:pic>
          <p:nvPicPr>
            <p:cNvPr id="2" name="Picture 1">
              <a:hlinkClick r:id="rId3"/>
            </p:cNvPr>
            <p:cNvPicPr>
              <a:picLocks noChangeAspect="1"/>
            </p:cNvPicPr>
            <p:nvPr/>
          </p:nvPicPr>
          <p:blipFill>
            <a:blip r:embed="rId4"/>
            <a:stretch>
              <a:fillRect/>
            </a:stretch>
          </p:blipFill>
          <p:spPr>
            <a:xfrm>
              <a:off x="2843684" y="1743518"/>
              <a:ext cx="6205897" cy="327061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53" y="5146754"/>
              <a:ext cx="2592622" cy="796075"/>
            </a:xfrm>
            <a:prstGeom prst="rect">
              <a:avLst/>
            </a:prstGeom>
          </p:spPr>
        </p:pic>
      </p:grpSp>
    </p:spTree>
    <p:extLst>
      <p:ext uri="{BB962C8B-B14F-4D97-AF65-F5344CB8AC3E}">
        <p14:creationId xmlns:p14="http://schemas.microsoft.com/office/powerpoint/2010/main" val="19003530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9384" y="571214"/>
            <a:ext cx="4981621" cy="1323243"/>
          </a:xfrm>
          <a:prstGeom prst="rect">
            <a:avLst/>
          </a:prstGeom>
        </p:spPr>
      </p:pic>
      <p:sp>
        <p:nvSpPr>
          <p:cNvPr id="5" name="Rectangle 4"/>
          <p:cNvSpPr/>
          <p:nvPr/>
        </p:nvSpPr>
        <p:spPr>
          <a:xfrm>
            <a:off x="2469238" y="2491433"/>
            <a:ext cx="8046632" cy="2092881"/>
          </a:xfrm>
          <a:prstGeom prst="rect">
            <a:avLst/>
          </a:prstGeom>
        </p:spPr>
        <p:txBody>
          <a:bodyPr wrap="square">
            <a:spAutoFit/>
          </a:bodyPr>
          <a:lstStyle/>
          <a:p>
            <a:r>
              <a:rPr lang="en-US" sz="2800" b="1" dirty="0"/>
              <a:t>“Using the same-size server, we were able to go from 1,000 requests per second per node with Node.js to 20,000 requests per second with .NET Core.”</a:t>
            </a:r>
            <a:endParaRPr lang="en-US" sz="2800" dirty="0"/>
          </a:p>
          <a:p>
            <a:r>
              <a:rPr lang="en-US" dirty="0"/>
              <a:t>John-Daniel Trask: Chief Executive Officer and Co-Founder </a:t>
            </a:r>
            <a:r>
              <a:rPr lang="en-US" dirty="0" err="1"/>
              <a:t>Raygun</a:t>
            </a:r>
            <a:endParaRPr lang="en-US" dirty="0"/>
          </a:p>
        </p:txBody>
      </p:sp>
      <p:sp>
        <p:nvSpPr>
          <p:cNvPr id="6" name="Rectangle 5"/>
          <p:cNvSpPr/>
          <p:nvPr/>
        </p:nvSpPr>
        <p:spPr>
          <a:xfrm>
            <a:off x="3446865" y="5417481"/>
            <a:ext cx="5649175" cy="369332"/>
          </a:xfrm>
          <a:prstGeom prst="rect">
            <a:avLst/>
          </a:prstGeom>
        </p:spPr>
        <p:txBody>
          <a:bodyPr wrap="none">
            <a:spAutoFit/>
          </a:bodyPr>
          <a:lstStyle/>
          <a:p>
            <a:r>
              <a:rPr lang="en-US" dirty="0">
                <a:hlinkClick r:id="rId4"/>
              </a:rPr>
              <a:t>https://customers.microsoft.com/en-US/story/raygun</a:t>
            </a:r>
            <a:r>
              <a:rPr lang="en-US" dirty="0"/>
              <a:t> </a:t>
            </a:r>
          </a:p>
        </p:txBody>
      </p:sp>
    </p:spTree>
    <p:extLst>
      <p:ext uri="{BB962C8B-B14F-4D97-AF65-F5344CB8AC3E}">
        <p14:creationId xmlns:p14="http://schemas.microsoft.com/office/powerpoint/2010/main" val="14975071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2839262" y="5417481"/>
            <a:ext cx="6864380" cy="369332"/>
          </a:xfrm>
          <a:prstGeom prst="rect">
            <a:avLst/>
          </a:prstGeom>
        </p:spPr>
        <p:txBody>
          <a:bodyPr wrap="none">
            <a:spAutoFit/>
          </a:bodyPr>
          <a:lstStyle/>
          <a:p>
            <a:pPr lvl="0" defTabSz="914400"/>
            <a:r>
              <a:rPr lang="en-US" kern="0" dirty="0">
                <a:solidFill>
                  <a:sysClr val="windowText" lastClr="000000"/>
                </a:solidFill>
                <a:hlinkClick r:id="rId3"/>
              </a:rPr>
              <a:t>https://customers.microsoft.com/en-US/story/vqcommunications</a:t>
            </a:r>
            <a:r>
              <a:rPr lang="en-US" kern="0" dirty="0">
                <a:solidFill>
                  <a:sysClr val="windowText" lastClr="000000"/>
                </a:solidFill>
              </a:rPr>
              <a:t>  </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4"/>
          <a:stretch>
            <a:fillRect/>
          </a:stretch>
        </p:blipFill>
        <p:spPr>
          <a:xfrm>
            <a:off x="3833052" y="936970"/>
            <a:ext cx="4876800" cy="447675"/>
          </a:xfrm>
          <a:prstGeom prst="rect">
            <a:avLst/>
          </a:prstGeom>
        </p:spPr>
      </p:pic>
      <p:sp>
        <p:nvSpPr>
          <p:cNvPr id="3" name="Rectangle 2"/>
          <p:cNvSpPr/>
          <p:nvPr/>
        </p:nvSpPr>
        <p:spPr>
          <a:xfrm>
            <a:off x="2286360" y="2246901"/>
            <a:ext cx="8778144" cy="1846659"/>
          </a:xfrm>
          <a:prstGeom prst="rect">
            <a:avLst/>
          </a:prstGeom>
        </p:spPr>
        <p:txBody>
          <a:bodyPr wrap="square">
            <a:spAutoFit/>
          </a:bodyPr>
          <a:lstStyle/>
          <a:p>
            <a:r>
              <a:rPr lang="en-US" sz="2400" b="1" dirty="0"/>
              <a:t>“The fact that .NET Core is cross-platform allows developers more freedom in how they develop the product, because at the end of the day, it's going to run on .NET Core, and that will be </a:t>
            </a:r>
            <a:r>
              <a:rPr lang="en-US" sz="2400" b="1" dirty="0" err="1"/>
              <a:t>macOS</a:t>
            </a:r>
            <a:r>
              <a:rPr lang="en-US" sz="2400" b="1" dirty="0"/>
              <a:t>, Linux, or Windows.”</a:t>
            </a:r>
            <a:endParaRPr lang="en-US" sz="2400" dirty="0"/>
          </a:p>
          <a:p>
            <a:r>
              <a:rPr lang="en-US" dirty="0"/>
              <a:t>Jonathan Channon: Software Architect, ASP .NET MVP, VQ Communications</a:t>
            </a:r>
          </a:p>
        </p:txBody>
      </p:sp>
    </p:spTree>
    <p:extLst>
      <p:ext uri="{BB962C8B-B14F-4D97-AF65-F5344CB8AC3E}">
        <p14:creationId xmlns:p14="http://schemas.microsoft.com/office/powerpoint/2010/main" val="2936489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4000" dirty="0">
                <a:solidFill>
                  <a:schemeClr val="bg1"/>
                </a:solidFill>
                <a:latin typeface="Segoe UI Semibold" panose="020B0702040204020203" pitchFamily="34" charset="0"/>
                <a:cs typeface="Segoe UI Semibold" panose="020B0702040204020203" pitchFamily="34" charset="0"/>
              </a:rPr>
              <a:t>Why .NET?</a:t>
            </a:r>
            <a:br>
              <a:rPr lang="en-US" sz="3668" dirty="0">
                <a:solidFill>
                  <a:schemeClr val="bg1"/>
                </a:solidFill>
                <a:latin typeface="Segoe UI Semilight" panose="020B0402040204020203" pitchFamily="34" charset="0"/>
                <a:cs typeface="Segoe UI Semilight" panose="020B0402040204020203" pitchFamily="34" charset="0"/>
              </a:rPr>
            </a:br>
            <a:r>
              <a:rPr lang="en-US" sz="3668" dirty="0">
                <a:solidFill>
                  <a:schemeClr val="bg1"/>
                </a:solidFill>
                <a:latin typeface="Segoe UI Semilight" panose="020B0402040204020203" pitchFamily="34" charset="0"/>
                <a:cs typeface="Segoe UI Semilight" panose="020B0402040204020203" pitchFamily="34" charset="0"/>
              </a:rPr>
              <a:t>End-to-end solution</a:t>
            </a:r>
            <a:br>
              <a:rPr lang="en-US" sz="3668" dirty="0">
                <a:solidFill>
                  <a:schemeClr val="bg1"/>
                </a:solidFill>
                <a:latin typeface="Segoe UI Semilight" panose="020B0402040204020203" pitchFamily="34" charset="0"/>
                <a:cs typeface="Segoe UI Semilight" panose="020B0402040204020203" pitchFamily="34" charset="0"/>
              </a:rPr>
            </a:br>
            <a:r>
              <a:rPr lang="en-US" sz="3668" dirty="0">
                <a:solidFill>
                  <a:schemeClr val="bg1"/>
                </a:solidFill>
                <a:latin typeface="Segoe UI Semilight" panose="020B0402040204020203" pitchFamily="34" charset="0"/>
                <a:cs typeface="Segoe UI Semilight" panose="020B0402040204020203" pitchFamily="34" charset="0"/>
              </a:rPr>
              <a:t>Maximum productivity</a:t>
            </a:r>
            <a:br>
              <a:rPr lang="en-US" sz="3668" dirty="0">
                <a:solidFill>
                  <a:schemeClr val="bg1"/>
                </a:solidFill>
                <a:latin typeface="Segoe UI Semilight" panose="020B0402040204020203" pitchFamily="34" charset="0"/>
                <a:cs typeface="Segoe UI Semilight" panose="020B0402040204020203" pitchFamily="34" charset="0"/>
              </a:rPr>
            </a:br>
            <a:r>
              <a:rPr lang="en-US" sz="3668" dirty="0">
                <a:solidFill>
                  <a:schemeClr val="bg1"/>
                </a:solidFill>
                <a:latin typeface="Segoe UI Semilight" panose="020B0402040204020203" pitchFamily="34" charset="0"/>
                <a:cs typeface="Segoe UI Semilight" panose="020B0402040204020203" pitchFamily="34" charset="0"/>
              </a:rPr>
              <a:t>Modern Applications</a:t>
            </a:r>
            <a:endParaRPr lang="en-US" sz="3672" dirty="0">
              <a:solidFill>
                <a:schemeClr val="bg1"/>
              </a:solidFill>
              <a:latin typeface="Segoe UI Semibold" panose="020B0702040204020203" pitchFamily="34" charset="0"/>
              <a:cs typeface="Segoe UI Semibold" panose="020B0702040204020203" pitchFamily="34" charset="0"/>
            </a:endParaRP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6456"/>
            <a:ext cx="2098359" cy="17800964"/>
            <a:chOff x="6527529" y="-2665540"/>
            <a:chExt cx="2057401" cy="17453510"/>
          </a:xfrm>
          <a:solidFill>
            <a:schemeClr val="tx2"/>
          </a:solidFill>
        </p:grpSpPr>
        <p:sp>
          <p:nvSpPr>
            <p:cNvPr id="9" name="Rectangle 8"/>
            <p:cNvSpPr/>
            <p:nvPr/>
          </p:nvSpPr>
          <p:spPr bwMode="auto">
            <a:xfrm>
              <a:off x="6527529" y="8236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8058988"/>
            <a:ext cx="2098359" cy="21363089"/>
            <a:chOff x="-10449038" y="-6944906"/>
            <a:chExt cx="2057401" cy="20946106"/>
          </a:xfrm>
          <a:solidFill>
            <a:schemeClr val="tx2"/>
          </a:solidFill>
        </p:grpSpPr>
        <p:sp>
          <p:nvSpPr>
            <p:cNvPr id="79" name="Rectangle 78"/>
            <p:cNvSpPr/>
            <p:nvPr/>
          </p:nvSpPr>
          <p:spPr bwMode="auto">
            <a:xfrm>
              <a:off x="-10449038"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.NET</a:t>
              </a:r>
            </a:p>
          </p:txBody>
        </p:sp>
        <p:sp>
          <p:nvSpPr>
            <p:cNvPr id="84" name="Rectangle 83"/>
            <p:cNvSpPr/>
            <p:nvPr/>
          </p:nvSpPr>
          <p:spPr bwMode="auto">
            <a:xfrm>
              <a:off x="-10449038"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8978"/>
            <a:ext cx="2098359" cy="24925194"/>
            <a:chOff x="-8361821" y="-6944906"/>
            <a:chExt cx="2057401" cy="24438683"/>
          </a:xfrm>
          <a:solidFill>
            <a:schemeClr val="tx2"/>
          </a:solidFill>
        </p:grpSpPr>
        <p:sp>
          <p:nvSpPr>
            <p:cNvPr id="92" name="Rectangle 91"/>
            <p:cNvSpPr/>
            <p:nvPr/>
          </p:nvSpPr>
          <p:spPr bwMode="auto">
            <a:xfrm>
              <a:off x="-8361821"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p>
          </p:txBody>
        </p:sp>
        <p:sp>
          <p:nvSpPr>
            <p:cNvPr id="97" name="Rectangle 96"/>
            <p:cNvSpPr/>
            <p:nvPr/>
          </p:nvSpPr>
          <p:spPr bwMode="auto">
            <a:xfrm>
              <a:off x="-8361821"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34442"/>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p>
        </p:txBody>
      </p:sp>
      <p:sp>
        <p:nvSpPr>
          <p:cNvPr id="111" name="Rectangle 110"/>
          <p:cNvSpPr/>
          <p:nvPr/>
        </p:nvSpPr>
        <p:spPr bwMode="auto">
          <a:xfrm>
            <a:off x="2085226" y="2634442"/>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.NET</a:t>
            </a:r>
          </a:p>
        </p:txBody>
      </p:sp>
      <p:sp>
        <p:nvSpPr>
          <p:cNvPr id="112" name="Rectangle 111"/>
          <p:cNvSpPr/>
          <p:nvPr/>
        </p:nvSpPr>
        <p:spPr bwMode="auto">
          <a:xfrm>
            <a:off x="-9979"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60129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5"/>
          <p:cNvSpPr/>
          <p:nvPr/>
        </p:nvSpPr>
        <p:spPr>
          <a:xfrm>
            <a:off x="299819" y="5783237"/>
            <a:ext cx="12136656" cy="307777"/>
          </a:xfrm>
          <a:prstGeom prst="rect">
            <a:avLst/>
          </a:prstGeom>
        </p:spPr>
        <p:txBody>
          <a:bodyPr wrap="none">
            <a:spAutoFit/>
          </a:bodyPr>
          <a:lstStyle/>
          <a:p>
            <a:pPr lvl="0" defTabSz="914400"/>
            <a:r>
              <a:rPr lang="en-US" sz="1400" kern="0" dirty="0">
                <a:solidFill>
                  <a:sysClr val="windowText" lastClr="000000"/>
                </a:solidFill>
                <a:hlinkClick r:id="rId3"/>
              </a:rPr>
              <a:t>https://customers.microsoft.com/en-US/story/a-top-game-studio-of-netease-transforms-development-and-accelerates-time-to-market-with-net-core</a:t>
            </a:r>
            <a:r>
              <a:rPr lang="en-US" sz="1400" kern="0" dirty="0">
                <a:solidFill>
                  <a:sysClr val="windowText" lastClr="000000"/>
                </a:solidFill>
              </a:rPr>
              <a:t> </a:t>
            </a:r>
            <a:endParaRPr kumimoji="0" lang="en-US" sz="14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103482" y="2308555"/>
            <a:ext cx="8778144" cy="2092881"/>
          </a:xfrm>
          <a:prstGeom prst="rect">
            <a:avLst/>
          </a:prstGeom>
        </p:spPr>
        <p:txBody>
          <a:bodyPr wrap="square">
            <a:spAutoFit/>
          </a:bodyPr>
          <a:lstStyle/>
          <a:p>
            <a:r>
              <a:rPr lang="en-US" sz="2800" b="1" dirty="0"/>
              <a:t>“We expect to reduce our back-end servers by half. The hardware reduction, combined with the faster development cycle, cut our overall operating costs by 50 percent.” </a:t>
            </a:r>
          </a:p>
          <a:p>
            <a:r>
              <a:rPr lang="en-US" dirty="0"/>
              <a:t>Feng Zhou: Product Director </a:t>
            </a:r>
            <a:r>
              <a:rPr lang="en-US" dirty="0" err="1"/>
              <a:t>NetEase</a:t>
            </a:r>
            <a:endParaRPr lang="en-US" dirty="0"/>
          </a:p>
        </p:txBody>
      </p:sp>
      <p:pic>
        <p:nvPicPr>
          <p:cNvPr id="4" name="Picture 3"/>
          <p:cNvPicPr>
            <a:picLocks noChangeAspect="1"/>
          </p:cNvPicPr>
          <p:nvPr/>
        </p:nvPicPr>
        <p:blipFill>
          <a:blip r:embed="rId4"/>
          <a:stretch>
            <a:fillRect/>
          </a:stretch>
        </p:blipFill>
        <p:spPr>
          <a:xfrm>
            <a:off x="4480896" y="465129"/>
            <a:ext cx="3181350" cy="1152525"/>
          </a:xfrm>
          <a:prstGeom prst="rect">
            <a:avLst/>
          </a:prstGeom>
        </p:spPr>
      </p:pic>
    </p:spTree>
    <p:extLst>
      <p:ext uri="{BB962C8B-B14F-4D97-AF65-F5344CB8AC3E}">
        <p14:creationId xmlns:p14="http://schemas.microsoft.com/office/powerpoint/2010/main" val="34619891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Verizon</a:t>
            </a:r>
          </a:p>
        </p:txBody>
      </p:sp>
      <p:grpSp>
        <p:nvGrpSpPr>
          <p:cNvPr id="7" name="Group 6"/>
          <p:cNvGrpSpPr/>
          <p:nvPr/>
        </p:nvGrpSpPr>
        <p:grpSpPr>
          <a:xfrm>
            <a:off x="252117" y="1394165"/>
            <a:ext cx="11839505" cy="4583046"/>
            <a:chOff x="252117" y="1394165"/>
            <a:chExt cx="11839505" cy="4583046"/>
          </a:xfrm>
        </p:grpSpPr>
        <p:pic>
          <p:nvPicPr>
            <p:cNvPr id="4" name="Picture 3">
              <a:hlinkClick r:id="rId3"/>
            </p:cNvPr>
            <p:cNvPicPr>
              <a:picLocks noChangeAspect="1"/>
            </p:cNvPicPr>
            <p:nvPr/>
          </p:nvPicPr>
          <p:blipFill>
            <a:blip r:embed="rId4"/>
            <a:stretch>
              <a:fillRect/>
            </a:stretch>
          </p:blipFill>
          <p:spPr>
            <a:xfrm>
              <a:off x="252117" y="1405261"/>
              <a:ext cx="8171657" cy="4571950"/>
            </a:xfrm>
            <a:prstGeom prst="rect">
              <a:avLst/>
            </a:prstGeom>
          </p:spPr>
        </p:pic>
        <p:pic>
          <p:nvPicPr>
            <p:cNvPr id="5" name="Picture 4"/>
            <p:cNvPicPr>
              <a:picLocks noChangeAspect="1"/>
            </p:cNvPicPr>
            <p:nvPr/>
          </p:nvPicPr>
          <p:blipFill>
            <a:blip r:embed="rId5"/>
            <a:stretch>
              <a:fillRect/>
            </a:stretch>
          </p:blipFill>
          <p:spPr>
            <a:xfrm>
              <a:off x="8595650" y="1394165"/>
              <a:ext cx="3495971" cy="2325236"/>
            </a:xfrm>
            <a:prstGeom prst="rect">
              <a:avLst/>
            </a:prstGeom>
          </p:spPr>
        </p:pic>
        <p:pic>
          <p:nvPicPr>
            <p:cNvPr id="6" name="Picture 5"/>
            <p:cNvPicPr>
              <a:picLocks noChangeAspect="1"/>
            </p:cNvPicPr>
            <p:nvPr/>
          </p:nvPicPr>
          <p:blipFill>
            <a:blip r:embed="rId6"/>
            <a:stretch>
              <a:fillRect/>
            </a:stretch>
          </p:blipFill>
          <p:spPr>
            <a:xfrm>
              <a:off x="8595937" y="3771579"/>
              <a:ext cx="3495685" cy="2193297"/>
            </a:xfrm>
            <a:prstGeom prst="rect">
              <a:avLst/>
            </a:prstGeom>
          </p:spPr>
        </p:pic>
      </p:grpSp>
    </p:spTree>
    <p:extLst>
      <p:ext uri="{BB962C8B-B14F-4D97-AF65-F5344CB8AC3E}">
        <p14:creationId xmlns:p14="http://schemas.microsoft.com/office/powerpoint/2010/main" val="26140913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DFA"/>
        </a:solidFill>
        <a:effectLst/>
      </p:bgPr>
    </p:bg>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3617912" y="2720974"/>
            <a:ext cx="5200650" cy="1552575"/>
          </a:xfrm>
          <a:prstGeom prst="rect">
            <a:avLst/>
          </a:prstGeom>
        </p:spPr>
      </p:pic>
    </p:spTree>
    <p:extLst>
      <p:ext uri="{BB962C8B-B14F-4D97-AF65-F5344CB8AC3E}">
        <p14:creationId xmlns:p14="http://schemas.microsoft.com/office/powerpoint/2010/main" val="28914146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National Instruments</a:t>
            </a:r>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848" y="1119848"/>
            <a:ext cx="9144000" cy="5143500"/>
          </a:xfrm>
          <a:prstGeom prst="rect">
            <a:avLst/>
          </a:prstGeom>
        </p:spPr>
      </p:pic>
    </p:spTree>
    <p:extLst>
      <p:ext uri="{BB962C8B-B14F-4D97-AF65-F5344CB8AC3E}">
        <p14:creationId xmlns:p14="http://schemas.microsoft.com/office/powerpoint/2010/main" val="19835997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9" y="22580"/>
            <a:ext cx="11889564" cy="917575"/>
          </a:xfrm>
        </p:spPr>
        <p:txBody>
          <a:bodyPr/>
          <a:lstStyle/>
          <a:p>
            <a:r>
              <a:rPr lang="en-US" dirty="0"/>
              <a:t>More….</a:t>
            </a:r>
          </a:p>
        </p:txBody>
      </p:sp>
      <p:pic>
        <p:nvPicPr>
          <p:cNvPr id="4" name="Picture 3">
            <a:hlinkClick r:id="rId3"/>
          </p:cNvPr>
          <p:cNvPicPr>
            <a:picLocks noChangeAspect="1"/>
          </p:cNvPicPr>
          <p:nvPr/>
        </p:nvPicPr>
        <p:blipFill>
          <a:blip r:embed="rId4"/>
          <a:stretch>
            <a:fillRect/>
          </a:stretch>
        </p:blipFill>
        <p:spPr>
          <a:xfrm>
            <a:off x="272613" y="936970"/>
            <a:ext cx="5579868" cy="5425230"/>
          </a:xfrm>
          <a:prstGeom prst="rect">
            <a:avLst/>
          </a:prstGeom>
        </p:spPr>
      </p:pic>
    </p:spTree>
    <p:extLst>
      <p:ext uri="{BB962C8B-B14F-4D97-AF65-F5344CB8AC3E}">
        <p14:creationId xmlns:p14="http://schemas.microsoft.com/office/powerpoint/2010/main" val="16706286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82" y="3151922"/>
            <a:ext cx="11690212" cy="1245352"/>
          </a:xfrm>
        </p:spPr>
        <p:txBody>
          <a:bodyPr/>
          <a:lstStyle/>
          <a:p>
            <a:r>
              <a:rPr lang="en-US" sz="8159" dirty="0">
                <a:solidFill>
                  <a:schemeClr val="tx2"/>
                </a:solidFill>
              </a:rPr>
              <a:t>Summary</a:t>
            </a:r>
          </a:p>
        </p:txBody>
      </p:sp>
      <p:sp>
        <p:nvSpPr>
          <p:cNvPr id="3" name="Footer Placeholder 2"/>
          <p:cNvSpPr>
            <a:spLocks noGrp="1"/>
          </p:cNvSpPr>
          <p:nvPr>
            <p:ph type="ftr" sz="quarter" idx="14"/>
          </p:nvPr>
        </p:nvSpPr>
        <p:spPr>
          <a:xfrm>
            <a:off x="457200" y="6565901"/>
            <a:ext cx="3937000" cy="2231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rPr>
              <a:t> </a:t>
            </a:r>
          </a:p>
        </p:txBody>
      </p:sp>
    </p:spTree>
    <p:extLst>
      <p:ext uri="{BB962C8B-B14F-4D97-AF65-F5344CB8AC3E}">
        <p14:creationId xmlns:p14="http://schemas.microsoft.com/office/powerpoint/2010/main" val="186039067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p:cNvGrpSpPr/>
          <p:nvPr/>
        </p:nvGrpSpPr>
        <p:grpSpPr>
          <a:xfrm>
            <a:off x="3497899" y="1518874"/>
            <a:ext cx="5368357" cy="4777939"/>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219822" y="1438027"/>
            <a:ext cx="2910732" cy="5026823"/>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1" tIns="146096" rIns="182621" bIns="146096" numCol="1" spcCol="0" rtlCol="0" fromWordArt="0" anchor="t" anchorCtr="0" forceAA="0" compatLnSpc="1">
              <a:prstTxWarp prst="textNoShape">
                <a:avLst/>
              </a:prstTxWarp>
              <a:noAutofit/>
            </a:bodyPr>
            <a:lstStyle/>
            <a:p>
              <a:pPr marL="0" marR="0" lvl="0" indent="0" algn="ctr" defTabSz="931089"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nvGrpSpPr>
          <p:cNvPr id="29" name="Group 28"/>
          <p:cNvGrpSpPr/>
          <p:nvPr/>
        </p:nvGrpSpPr>
        <p:grpSpPr>
          <a:xfrm flipH="1">
            <a:off x="3291963" y="1438027"/>
            <a:ext cx="2923895" cy="5026823"/>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1" tIns="146096" rIns="182621" bIns="146096" numCol="1" spcCol="0" rtlCol="0" fromWordArt="0" anchor="t" anchorCtr="0" forceAA="0" compatLnSpc="1">
              <a:prstTxWarp prst="textNoShape">
                <a:avLst/>
              </a:prstTxWarp>
              <a:noAutofit/>
            </a:bodyPr>
            <a:lstStyle/>
            <a:p>
              <a:pPr marL="0" marR="0" lvl="0" indent="0" algn="ctr" defTabSz="931089"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sp>
        <p:nvSpPr>
          <p:cNvPr id="35" name="Title 2"/>
          <p:cNvSpPr txBox="1">
            <a:spLocks/>
          </p:cNvSpPr>
          <p:nvPr/>
        </p:nvSpPr>
        <p:spPr>
          <a:xfrm>
            <a:off x="1563950" y="299817"/>
            <a:ext cx="3389763" cy="916273"/>
          </a:xfrm>
          <a:prstGeom prst="rect">
            <a:avLst/>
          </a:prstGeom>
        </p:spPr>
        <p:txBody>
          <a:bodyPr vert="horz" wrap="square" lIns="146096" tIns="91310" rIns="146096" bIns="9131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58" rtl="0" eaLnBrk="1" fontAlgn="auto" latinLnBrk="0" hangingPunct="1">
              <a:lnSpc>
                <a:spcPct val="90000"/>
              </a:lnSpc>
              <a:spcBef>
                <a:spcPct val="0"/>
              </a:spcBef>
              <a:spcAft>
                <a:spcPts val="0"/>
              </a:spcAft>
              <a:buClrTx/>
              <a:buSzTx/>
              <a:buFontTx/>
              <a:buNone/>
              <a:tabLst/>
              <a:defRPr/>
            </a:pPr>
            <a:r>
              <a:rPr kumimoji="0" lang="en-US" sz="4793" b="0" i="0" u="none" strike="noStrike" kern="1200" cap="none" spc="-102"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Everywhere</a:t>
            </a:r>
          </a:p>
        </p:txBody>
      </p:sp>
      <p:grpSp>
        <p:nvGrpSpPr>
          <p:cNvPr id="52" name="Group 51"/>
          <p:cNvGrpSpPr/>
          <p:nvPr/>
        </p:nvGrpSpPr>
        <p:grpSpPr>
          <a:xfrm>
            <a:off x="8633592" y="3353928"/>
            <a:ext cx="1216104" cy="1648771"/>
            <a:chOff x="8637016" y="3265125"/>
            <a:chExt cx="1217831" cy="1651112"/>
          </a:xfrm>
        </p:grpSpPr>
        <p:sp>
          <p:nvSpPr>
            <p:cNvPr id="37" name="TextBox 36"/>
            <p:cNvSpPr txBox="1"/>
            <p:nvPr/>
          </p:nvSpPr>
          <p:spPr>
            <a:xfrm>
              <a:off x="8637016" y="3928942"/>
              <a:ext cx="1217831" cy="987295"/>
            </a:xfrm>
            <a:prstGeom prst="rect">
              <a:avLst/>
            </a:prstGeom>
            <a:noFill/>
          </p:spPr>
          <p:txBody>
            <a:bodyPr wrap="none" lIns="182621" tIns="146096" rIns="182621" bIns="146096" rtlCol="0">
              <a:spAutoFit/>
            </a:bodyPr>
            <a:lstStyle/>
            <a:p>
              <a:pPr marL="0" marR="0" lvl="0" indent="0" algn="ctr" defTabSz="931358" eaLnBrk="1" fontAlgn="auto" latinLnBrk="0" hangingPunct="1">
                <a:lnSpc>
                  <a:spcPct val="90000"/>
                </a:lnSpc>
                <a:spcBef>
                  <a:spcPts val="0"/>
                </a:spcBef>
                <a:spcAft>
                  <a:spcPts val="599"/>
                </a:spcAft>
                <a:buClrTx/>
                <a:buSzTx/>
                <a:buFontTx/>
                <a:buNone/>
                <a:tabLst/>
                <a:defRPr/>
              </a:pPr>
              <a:r>
                <a:rPr kumimoji="0" lang="en-US" sz="2445" b="0" i="0" u="none" strike="noStrike" kern="0" cap="none" spc="0" normalizeH="0" baseline="0" noProof="0">
                  <a:ln>
                    <a:noFill/>
                  </a:ln>
                  <a:gradFill>
                    <a:gsLst>
                      <a:gs pos="0">
                        <a:srgbClr val="FFFFFF"/>
                      </a:gs>
                      <a:gs pos="100000">
                        <a:srgbClr val="FFFFFF"/>
                      </a:gs>
                    </a:gsLst>
                    <a:lin ang="5400000" scaled="0"/>
                  </a:gradFill>
                  <a:effectLst/>
                  <a:uLnTx/>
                  <a:uFillTx/>
                  <a:latin typeface="Segoe UI"/>
                </a:rPr>
                <a:t>Cloud</a:t>
              </a:r>
              <a:br>
                <a:rPr kumimoji="0" lang="en-US" sz="2445" b="0" i="0" u="none" strike="noStrike" kern="0" cap="none" spc="0" normalizeH="0" baseline="0" noProof="0">
                  <a:ln>
                    <a:noFill/>
                  </a:ln>
                  <a:gradFill>
                    <a:gsLst>
                      <a:gs pos="0">
                        <a:srgbClr val="FFFFFF"/>
                      </a:gs>
                      <a:gs pos="100000">
                        <a:srgbClr val="FFFFFF"/>
                      </a:gs>
                    </a:gsLst>
                    <a:lin ang="5400000" scaled="0"/>
                  </a:gradFill>
                  <a:effectLst/>
                  <a:uLnTx/>
                  <a:uFillTx/>
                  <a:latin typeface="Segoe UI"/>
                </a:rPr>
              </a:br>
              <a:r>
                <a:rPr kumimoji="0" lang="en-US" sz="2445" b="0" i="0" u="none" strike="noStrike" kern="0" cap="none" spc="0" normalizeH="0" baseline="0" noProof="0">
                  <a:ln>
                    <a:noFill/>
                  </a:ln>
                  <a:gradFill>
                    <a:gsLst>
                      <a:gs pos="0">
                        <a:srgbClr val="FFFFFF"/>
                      </a:gs>
                      <a:gs pos="100000">
                        <a:srgbClr val="FFFFFF"/>
                      </a:gs>
                    </a:gsLst>
                    <a:lin ang="5400000" scaled="0"/>
                  </a:gradFill>
                  <a:effectLst/>
                  <a:uLnTx/>
                  <a:uFillTx/>
                  <a:latin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nvGrpSpPr>
          <p:cNvPr id="51" name="Group 50"/>
          <p:cNvGrpSpPr/>
          <p:nvPr/>
        </p:nvGrpSpPr>
        <p:grpSpPr>
          <a:xfrm>
            <a:off x="2525196" y="3134978"/>
            <a:ext cx="1302918" cy="1868366"/>
            <a:chOff x="2470929" y="3073383"/>
            <a:chExt cx="1278938" cy="1833979"/>
          </a:xfrm>
        </p:grpSpPr>
        <p:sp>
          <p:nvSpPr>
            <p:cNvPr id="36" name="TextBox 35"/>
            <p:cNvSpPr txBox="1"/>
            <p:nvPr/>
          </p:nvSpPr>
          <p:spPr>
            <a:xfrm>
              <a:off x="2470929" y="3939613"/>
              <a:ext cx="1278938" cy="967749"/>
            </a:xfrm>
            <a:prstGeom prst="rect">
              <a:avLst/>
            </a:prstGeom>
            <a:noFill/>
          </p:spPr>
          <p:txBody>
            <a:bodyPr wrap="none" lIns="182621" tIns="146096" rIns="182621" bIns="146096" rtlCol="0">
              <a:spAutoFit/>
            </a:bodyPr>
            <a:lstStyle/>
            <a:p>
              <a:pPr marL="0" marR="0" lvl="0" indent="0" algn="ctr" defTabSz="931358" eaLnBrk="1" fontAlgn="auto" latinLnBrk="0" hangingPunct="1">
                <a:lnSpc>
                  <a:spcPct val="90000"/>
                </a:lnSpc>
                <a:spcBef>
                  <a:spcPts val="0"/>
                </a:spcBef>
                <a:spcAft>
                  <a:spcPts val="599"/>
                </a:spcAft>
                <a:buClrTx/>
                <a:buSzTx/>
                <a:buFontTx/>
                <a:buNone/>
                <a:tabLst/>
                <a:defRPr/>
              </a:pPr>
              <a:r>
                <a:rPr kumimoji="0" lang="en-US" sz="24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Device</a:t>
              </a:r>
              <a:br>
                <a:rPr kumimoji="0" lang="en-US" sz="24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br>
              <a:r>
                <a:rPr kumimoji="0" lang="en-US" sz="24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grpSp>
        <p:nvGrpSpPr>
          <p:cNvPr id="79" name="Group 78"/>
          <p:cNvGrpSpPr/>
          <p:nvPr/>
        </p:nvGrpSpPr>
        <p:grpSpPr>
          <a:xfrm>
            <a:off x="5411274" y="3198909"/>
            <a:ext cx="1613926" cy="1847210"/>
            <a:chOff x="5303889" y="3136136"/>
            <a:chExt cx="1584222" cy="1813213"/>
          </a:xfrm>
        </p:grpSpPr>
        <p:sp>
          <p:nvSpPr>
            <p:cNvPr id="33" name="TextBox 32"/>
            <p:cNvSpPr txBox="1"/>
            <p:nvPr/>
          </p:nvSpPr>
          <p:spPr>
            <a:xfrm>
              <a:off x="5305050" y="3981663"/>
              <a:ext cx="1581905" cy="967686"/>
            </a:xfrm>
            <a:prstGeom prst="rect">
              <a:avLst/>
            </a:prstGeom>
            <a:noFill/>
          </p:spPr>
          <p:txBody>
            <a:bodyPr wrap="none" lIns="182621" tIns="146096" rIns="182621" bIns="146096" rtlCol="0">
              <a:spAutoFit/>
            </a:bodyPr>
            <a:lstStyle/>
            <a:p>
              <a:pPr marL="0" marR="0" lvl="0" indent="0" algn="ctr" defTabSz="931358" eaLnBrk="1" fontAlgn="auto" latinLnBrk="0" hangingPunct="1">
                <a:lnSpc>
                  <a:spcPct val="90000"/>
                </a:lnSpc>
                <a:spcBef>
                  <a:spcPts val="0"/>
                </a:spcBef>
                <a:spcAft>
                  <a:spcPts val="599"/>
                </a:spcAft>
                <a:buClrTx/>
                <a:buSzTx/>
                <a:buFontTx/>
                <a:buNone/>
                <a:tabLst/>
                <a:defRPr/>
              </a:pPr>
              <a:r>
                <a:rPr kumimoji="0" lang="en-US" sz="489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10" tIns="45654" rIns="91310" bIns="45654" numCol="1" anchor="t" anchorCtr="0" compatLnSpc="1">
                  <a:prstTxWarp prst="textNoShape">
                    <a:avLst/>
                  </a:prstTxWarp>
                </a:bodyPr>
                <a:lstStyle/>
                <a:p>
                  <a:pPr marL="0" marR="0" lvl="0" indent="0" defTabSz="931358"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grpSp>
        </p:grpSp>
      </p:grpSp>
      <p:sp>
        <p:nvSpPr>
          <p:cNvPr id="58" name="Rectangle: Rounded Corners 57"/>
          <p:cNvSpPr/>
          <p:nvPr/>
        </p:nvSpPr>
        <p:spPr bwMode="auto">
          <a:xfrm>
            <a:off x="2578267" y="4741572"/>
            <a:ext cx="7279942" cy="948756"/>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213" eaLnBrk="1" fontAlgn="auto" latinLnBrk="0" hangingPunct="1">
              <a:lnSpc>
                <a:spcPct val="100000"/>
              </a:lnSpc>
              <a:spcBef>
                <a:spcPts val="0"/>
              </a:spcBef>
              <a:spcAft>
                <a:spcPts val="0"/>
              </a:spcAft>
              <a:buClrTx/>
              <a:buSzTx/>
              <a:buFontTx/>
              <a:buNone/>
              <a:tabLst/>
              <a:defRPr/>
            </a:pPr>
            <a:r>
              <a:rPr kumimoji="0" lang="en-US" sz="2797"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.NET STANDARD LIBRARY</a:t>
            </a:r>
          </a:p>
        </p:txBody>
      </p:sp>
      <p:sp>
        <p:nvSpPr>
          <p:cNvPr id="2" name="Rectangle 1"/>
          <p:cNvSpPr/>
          <p:nvPr/>
        </p:nvSpPr>
        <p:spPr bwMode="auto">
          <a:xfrm>
            <a:off x="4620249" y="4207868"/>
            <a:ext cx="3191219" cy="6029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sz="279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Everywhere</a:t>
            </a:r>
          </a:p>
        </p:txBody>
      </p:sp>
      <p:grpSp>
        <p:nvGrpSpPr>
          <p:cNvPr id="39" name="Group 38">
            <a:extLst>
              <a:ext uri="{FF2B5EF4-FFF2-40B4-BE49-F238E27FC236}">
                <a16:creationId xmlns:a16="http://schemas.microsoft.com/office/drawing/2014/main" id="{44820180-9E54-47DA-8210-B8C3CA85F93D}"/>
              </a:ext>
            </a:extLst>
          </p:cNvPr>
          <p:cNvGrpSpPr/>
          <p:nvPr/>
        </p:nvGrpSpPr>
        <p:grpSpPr>
          <a:xfrm>
            <a:off x="2525197" y="3114113"/>
            <a:ext cx="7319711" cy="1930406"/>
            <a:chOff x="2525197" y="3114113"/>
            <a:chExt cx="7319711" cy="1930406"/>
          </a:xfrm>
        </p:grpSpPr>
        <p:pic>
          <p:nvPicPr>
            <p:cNvPr id="5" name="Picture 4"/>
            <p:cNvPicPr>
              <a:picLocks noChangeAspect="1"/>
            </p:cNvPicPr>
            <p:nvPr/>
          </p:nvPicPr>
          <p:blipFill>
            <a:blip r:embed="rId3"/>
            <a:stretch>
              <a:fillRect/>
            </a:stretch>
          </p:blipFill>
          <p:spPr>
            <a:xfrm>
              <a:off x="2525197" y="3114113"/>
              <a:ext cx="7319711" cy="1930406"/>
            </a:xfrm>
            <a:prstGeom prst="rect">
              <a:avLst/>
            </a:prstGeom>
            <a:ln>
              <a:noFill/>
            </a:ln>
          </p:spPr>
        </p:pic>
        <p:sp>
          <p:nvSpPr>
            <p:cNvPr id="20" name="Rectangle 19"/>
            <p:cNvSpPr/>
            <p:nvPr/>
          </p:nvSpPr>
          <p:spPr bwMode="auto">
            <a:xfrm>
              <a:off x="4615459" y="4212345"/>
              <a:ext cx="3183089" cy="565007"/>
            </a:xfrm>
            <a:prstGeom prst="rect">
              <a:avLst/>
            </a:prstGeom>
            <a:no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61109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gradFill>
                  <a:gsLst>
                    <a:gs pos="8889">
                      <a:schemeClr val="bg1"/>
                    </a:gs>
                    <a:gs pos="28000">
                      <a:schemeClr val="bg1"/>
                    </a:gs>
                  </a:gsLst>
                  <a:lin ang="5400000" scaled="0"/>
                </a:gradFill>
              </a:rPr>
              <a:t>.NET roadmap strategy</a:t>
            </a:r>
          </a:p>
        </p:txBody>
      </p:sp>
      <p:grpSp>
        <p:nvGrpSpPr>
          <p:cNvPr id="3" name="Group 2" hidden="1"/>
          <p:cNvGrpSpPr/>
          <p:nvPr/>
        </p:nvGrpSpPr>
        <p:grpSpPr>
          <a:xfrm>
            <a:off x="513687" y="1613053"/>
            <a:ext cx="11409100" cy="4583326"/>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82672" tIns="0" rIns="182672" bIns="0" rtlCol="0" anchor="ctr" anchorCtr="0">
              <a:spAutoFit/>
            </a:bodyPr>
            <a:lstStyle/>
            <a:p>
              <a:pPr marL="0" marR="0" lvl="0" indent="0" defTabSz="931716" eaLnBrk="1" fontAlgn="auto" latinLnBrk="0" hangingPunct="1">
                <a:lnSpc>
                  <a:spcPct val="90000"/>
                </a:lnSpc>
                <a:spcBef>
                  <a:spcPts val="0"/>
                </a:spcBef>
                <a:spcAft>
                  <a:spcPts val="599"/>
                </a:spcAft>
                <a:buClrTx/>
                <a:buSzTx/>
                <a:buFontTx/>
                <a:buNone/>
                <a:tabLst/>
                <a:defRPr/>
              </a:pPr>
              <a:r>
                <a:rPr kumimoji="0" lang="en-US" sz="1798" b="0" i="0" u="none" strike="noStrike" kern="0" cap="none" spc="0" normalizeH="0" baseline="0" noProof="0" dirty="0" err="1">
                  <a:ln>
                    <a:noFill/>
                  </a:ln>
                  <a:gradFill>
                    <a:gsLst>
                      <a:gs pos="3111">
                        <a:srgbClr val="FFFFFF"/>
                      </a:gs>
                      <a:gs pos="10000">
                        <a:srgbClr val="FFFFFF"/>
                      </a:gs>
                    </a:gsLst>
                    <a:lin ang="5400000" scaled="0"/>
                  </a:gradFill>
                  <a:effectLst/>
                  <a:uLnTx/>
                  <a:uFillTx/>
                  <a:latin typeface="Segoe UI"/>
                </a:rPr>
                <a:t>aspnetcore-linux</a:t>
              </a:r>
              <a:endParaRPr kumimoji="0" lang="en-US" sz="1798" b="0" i="0" u="none" strike="noStrike" kern="0" cap="none" spc="0" normalizeH="0" baseline="0" noProof="0" dirty="0">
                <a:ln>
                  <a:noFill/>
                </a:ln>
                <a:gradFill>
                  <a:gsLst>
                    <a:gs pos="3111">
                      <a:srgbClr val="FFFFFF"/>
                    </a:gs>
                    <a:gs pos="10000">
                      <a:srgbClr val="FFFFFF"/>
                    </a:gs>
                  </a:gsLst>
                  <a:lin ang="5400000" scaled="0"/>
                </a:gradFill>
                <a:effectLst/>
                <a:uLnTx/>
                <a:uFillTx/>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82672" tIns="0" rIns="182672" bIns="0" rtlCol="0" anchor="ctr" anchorCtr="0">
              <a:spAutoFit/>
            </a:bodyPr>
            <a:lstStyle/>
            <a:p>
              <a:pPr marL="0" marR="0" lvl="0" indent="0" defTabSz="931716" eaLnBrk="1" fontAlgn="auto" latinLnBrk="0" hangingPunct="1">
                <a:lnSpc>
                  <a:spcPct val="90000"/>
                </a:lnSpc>
                <a:spcBef>
                  <a:spcPts val="0"/>
                </a:spcBef>
                <a:spcAft>
                  <a:spcPts val="599"/>
                </a:spcAft>
                <a:buClrTx/>
                <a:buSzTx/>
                <a:buFontTx/>
                <a:buNone/>
                <a:tabLst/>
                <a:defRPr/>
              </a:pPr>
              <a:r>
                <a:rPr kumimoji="0" lang="en-US" sz="1798" b="0" i="0" u="none" strike="noStrike" kern="0" cap="none" spc="0" normalizeH="0" baseline="0" noProof="0" dirty="0" err="1">
                  <a:ln>
                    <a:noFill/>
                  </a:ln>
                  <a:gradFill>
                    <a:gsLst>
                      <a:gs pos="3111">
                        <a:srgbClr val="FFFFFF"/>
                      </a:gs>
                      <a:gs pos="10000">
                        <a:srgbClr val="FFFFFF"/>
                      </a:gs>
                    </a:gsLst>
                    <a:lin ang="5400000" scaled="0"/>
                  </a:gradFill>
                  <a:effectLst/>
                  <a:uLnTx/>
                  <a:uFillTx/>
                  <a:latin typeface="Segoe UI"/>
                </a:rPr>
                <a:t>aspnetcore-mvc-linux</a:t>
              </a:r>
              <a:endParaRPr kumimoji="0" lang="en-US" sz="1798" b="0" i="0" u="none" strike="noStrike" kern="0" cap="none" spc="0" normalizeH="0" baseline="0" noProof="0" dirty="0">
                <a:ln>
                  <a:noFill/>
                </a:ln>
                <a:gradFill>
                  <a:gsLst>
                    <a:gs pos="3111">
                      <a:srgbClr val="FFFFFF"/>
                    </a:gs>
                    <a:gs pos="10000">
                      <a:srgbClr val="FFFFFF"/>
                    </a:gs>
                  </a:gsLst>
                  <a:lin ang="5400000" scaled="0"/>
                </a:gradFill>
                <a:effectLst/>
                <a:uLnTx/>
                <a:uFillTx/>
                <a:latin typeface="Segoe UI"/>
              </a:endParaRPr>
            </a:p>
          </p:txBody>
        </p:sp>
      </p:grpSp>
      <p:sp>
        <p:nvSpPr>
          <p:cNvPr id="19" name="Text Placeholder 5"/>
          <p:cNvSpPr txBox="1">
            <a:spLocks/>
          </p:cNvSpPr>
          <p:nvPr/>
        </p:nvSpPr>
        <p:spPr>
          <a:xfrm>
            <a:off x="1626366" y="1525569"/>
            <a:ext cx="10988542" cy="1076320"/>
          </a:xfrm>
          <a:prstGeom prst="rect">
            <a:avLst/>
          </a:prstGeom>
        </p:spPr>
        <p:txBody>
          <a:bodyPr vert="horz" wrap="square" lIns="146304" tIns="91440" rIns="146304" bIns="91440" rtlCol="0">
            <a:spAutoFit/>
          </a:bodyPr>
          <a:lstStyle>
            <a:lvl1pPr marL="0"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3996" kern="1200" spc="0" baseline="0">
                <a:gradFill>
                  <a:gsLst>
                    <a:gs pos="1250">
                      <a:schemeClr val="tx2"/>
                    </a:gs>
                    <a:gs pos="99000">
                      <a:schemeClr val="tx2"/>
                    </a:gs>
                  </a:gsLst>
                  <a:lin ang="5400000" scaled="0"/>
                </a:gradFill>
                <a:latin typeface="+mj-lt"/>
                <a:ea typeface="+mn-ea"/>
                <a:cs typeface="+mn-cs"/>
              </a:defRPr>
            </a:lvl1pPr>
            <a:lvl2pPr marL="0" marR="0" indent="0" algn="l" defTabSz="931716" rtl="0" eaLnBrk="1" fontAlgn="auto" latinLnBrk="0" hangingPunct="1">
              <a:lnSpc>
                <a:spcPct val="90000"/>
              </a:lnSpc>
              <a:spcBef>
                <a:spcPct val="20000"/>
              </a:spcBef>
              <a:spcAft>
                <a:spcPts val="0"/>
              </a:spcAft>
              <a:buClrTx/>
              <a:buSzPct val="90000"/>
              <a:buFontTx/>
              <a:buNone/>
              <a:tabLst/>
              <a:defRPr sz="1998" kern="1200" spc="0" baseline="0">
                <a:gradFill>
                  <a:gsLst>
                    <a:gs pos="1250">
                      <a:schemeClr val="tx1"/>
                    </a:gs>
                    <a:gs pos="100000">
                      <a:schemeClr val="tx1"/>
                    </a:gs>
                  </a:gsLst>
                  <a:lin ang="5400000" scaled="0"/>
                </a:gradFill>
                <a:latin typeface="+mn-lt"/>
                <a:ea typeface="+mn-ea"/>
                <a:cs typeface="+mn-cs"/>
              </a:defRPr>
            </a:lvl2pPr>
            <a:lvl3pPr marL="228349"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998" kern="1200" spc="0" baseline="0">
                <a:gradFill>
                  <a:gsLst>
                    <a:gs pos="1250">
                      <a:schemeClr val="tx1"/>
                    </a:gs>
                    <a:gs pos="100000">
                      <a:schemeClr val="tx1"/>
                    </a:gs>
                  </a:gsLst>
                  <a:lin ang="5400000" scaled="0"/>
                </a:gradFill>
                <a:latin typeface="+mn-lt"/>
                <a:ea typeface="+mn-ea"/>
                <a:cs typeface="+mn-cs"/>
              </a:defRPr>
            </a:lvl3pPr>
            <a:lvl4pPr marL="456697"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4pPr>
            <a:lvl5pPr marL="685046"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996" b="0" i="0" u="none" strike="noStrike" kern="0" cap="none" spc="0" normalizeH="0" baseline="0" noProof="0" dirty="0">
                <a:ln>
                  <a:noFill/>
                </a:ln>
                <a:solidFill>
                  <a:schemeClr val="bg1"/>
                </a:solidFill>
                <a:effectLst/>
                <a:uLnTx/>
                <a:uFillTx/>
                <a:latin typeface="Segoe UI Light"/>
                <a:ea typeface="+mn-ea"/>
                <a:cs typeface="+mn-cs"/>
              </a:rPr>
              <a:t>Continuous innovation at Enterprise scale</a:t>
            </a:r>
          </a:p>
          <a:p>
            <a:pPr marL="0" marR="0" lvl="1" indent="0" algn="l" defTabSz="931716" rtl="0" eaLnBrk="1" fontAlgn="auto" latinLnBrk="0" hangingPunct="1">
              <a:lnSpc>
                <a:spcPct val="90000"/>
              </a:lnSpc>
              <a:spcBef>
                <a:spcPct val="20000"/>
              </a:spcBef>
              <a:spcAft>
                <a:spcPts val="0"/>
              </a:spcAft>
              <a:buClrTx/>
              <a:buSzPct val="90000"/>
              <a:buFontTx/>
              <a:buNone/>
              <a:tabLst/>
              <a:defRPr/>
            </a:pPr>
            <a:r>
              <a:rPr kumimoji="0" lang="en-US" sz="1998" b="0" i="0" u="none" strike="noStrike" kern="1200" cap="none" spc="0" normalizeH="0" baseline="0" noProof="0" dirty="0">
                <a:ln>
                  <a:noFill/>
                </a:ln>
                <a:solidFill>
                  <a:schemeClr val="bg1"/>
                </a:solidFill>
                <a:effectLst/>
                <a:uLnTx/>
                <a:uFillTx/>
                <a:latin typeface="Segoe UI"/>
                <a:ea typeface="+mn-ea"/>
                <a:cs typeface="+mn-cs"/>
              </a:rPr>
              <a:t>Current / LTS trains for maximizing innovation and Enterprise-grade support</a:t>
            </a:r>
          </a:p>
        </p:txBody>
      </p:sp>
      <p:sp>
        <p:nvSpPr>
          <p:cNvPr id="22" name="Text Placeholder 5"/>
          <p:cNvSpPr txBox="1">
            <a:spLocks/>
          </p:cNvSpPr>
          <p:nvPr/>
        </p:nvSpPr>
        <p:spPr>
          <a:xfrm>
            <a:off x="1626365" y="2712927"/>
            <a:ext cx="10522650" cy="1414344"/>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7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996" b="0" i="0" u="none" strike="noStrike" kern="0" cap="none" spc="0" normalizeH="0" baseline="0" noProof="0" dirty="0">
                <a:ln>
                  <a:noFill/>
                </a:ln>
                <a:solidFill>
                  <a:schemeClr val="bg1"/>
                </a:solidFill>
                <a:effectLst/>
                <a:uLnTx/>
                <a:uFillTx/>
                <a:latin typeface="Segoe UI Light"/>
                <a:ea typeface="+mn-ea"/>
                <a:cs typeface="+mn-cs"/>
              </a:rPr>
              <a:t>Best technology for current and future apps </a:t>
            </a:r>
          </a:p>
          <a:p>
            <a:pPr marL="0" marR="0" lvl="1" indent="0" algn="l" defTabSz="931716" rtl="0" eaLnBrk="1" fontAlgn="auto" latinLnBrk="0" hangingPunct="1">
              <a:lnSpc>
                <a:spcPct val="90000"/>
              </a:lnSpc>
              <a:spcBef>
                <a:spcPct val="20000"/>
              </a:spcBef>
              <a:spcAft>
                <a:spcPts val="0"/>
              </a:spcAft>
              <a:buClrTx/>
              <a:buSzPct val="90000"/>
              <a:buFontTx/>
              <a:buNone/>
              <a:tabLst/>
              <a:defRPr/>
            </a:pPr>
            <a:r>
              <a:rPr kumimoji="0" lang="en-US" sz="1998" b="0" i="0" u="none" strike="noStrike" kern="1200" cap="none" spc="0" normalizeH="0" baseline="0" noProof="0" dirty="0">
                <a:ln>
                  <a:noFill/>
                </a:ln>
                <a:solidFill>
                  <a:schemeClr val="bg1"/>
                </a:solidFill>
                <a:effectLst/>
                <a:uLnTx/>
                <a:uFillTx/>
                <a:latin typeface="Segoe UI"/>
                <a:ea typeface="+mn-ea"/>
                <a:cs typeface="+mn-cs"/>
              </a:rPr>
              <a:t>Make .NET the best technology for creating device apps and “cloud-native” services</a:t>
            </a:r>
          </a:p>
          <a:p>
            <a:pPr marL="0" marR="0" lvl="1" indent="0" algn="l" defTabSz="931716" rtl="0" eaLnBrk="1" fontAlgn="auto" latinLnBrk="0" hangingPunct="1">
              <a:lnSpc>
                <a:spcPct val="90000"/>
              </a:lnSpc>
              <a:spcBef>
                <a:spcPct val="20000"/>
              </a:spcBef>
              <a:spcAft>
                <a:spcPts val="0"/>
              </a:spcAft>
              <a:buClrTx/>
              <a:buSzPct val="90000"/>
              <a:buFontTx/>
              <a:buNone/>
              <a:tabLst/>
              <a:defRPr/>
            </a:pPr>
            <a:r>
              <a:rPr kumimoji="0" lang="en-US" sz="1998" b="0" i="0" u="none" strike="noStrike" kern="1200" cap="none" spc="0" normalizeH="0" baseline="0" noProof="0" dirty="0">
                <a:ln>
                  <a:noFill/>
                </a:ln>
                <a:solidFill>
                  <a:schemeClr val="bg1"/>
                </a:solidFill>
                <a:effectLst/>
                <a:uLnTx/>
                <a:uFillTx/>
                <a:latin typeface="Segoe UI"/>
                <a:ea typeface="+mn-ea"/>
                <a:cs typeface="+mn-cs"/>
              </a:rPr>
              <a:t>Apply to traditional patterns to bring innovation and modernization</a:t>
            </a:r>
            <a:endParaRPr kumimoji="0" lang="en-US" sz="1798" b="0" i="0" u="none" strike="noStrike" kern="1200" cap="none" spc="0" normalizeH="0" baseline="0" noProof="0" dirty="0">
              <a:ln>
                <a:noFill/>
              </a:ln>
              <a:solidFill>
                <a:schemeClr val="bg1"/>
              </a:solidFill>
              <a:effectLst/>
              <a:uLnTx/>
              <a:uFillTx/>
              <a:latin typeface="Segoe UI"/>
              <a:ea typeface="+mn-ea"/>
              <a:cs typeface="+mn-cs"/>
            </a:endParaRPr>
          </a:p>
        </p:txBody>
      </p:sp>
      <p:sp>
        <p:nvSpPr>
          <p:cNvPr id="24" name="Text Placeholder 5"/>
          <p:cNvSpPr txBox="1">
            <a:spLocks/>
          </p:cNvSpPr>
          <p:nvPr/>
        </p:nvSpPr>
        <p:spPr>
          <a:xfrm>
            <a:off x="1626367" y="4188577"/>
            <a:ext cx="9777301" cy="1076110"/>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7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996" b="0" i="0" u="none" strike="noStrike" kern="0" cap="none" spc="0" normalizeH="0" baseline="0" noProof="0" dirty="0">
                <a:ln>
                  <a:noFill/>
                </a:ln>
                <a:solidFill>
                  <a:schemeClr val="bg1"/>
                </a:solidFill>
                <a:effectLst/>
                <a:uLnTx/>
                <a:uFillTx/>
                <a:latin typeface="Segoe UI Light"/>
                <a:ea typeface="+mn-ea"/>
                <a:cs typeface="+mn-cs"/>
              </a:rPr>
              <a:t>Unification and productivity</a:t>
            </a:r>
          </a:p>
          <a:p>
            <a:pPr marL="0" marR="0" lvl="1" indent="0" algn="l" defTabSz="931716" rtl="0" eaLnBrk="1" fontAlgn="auto" latinLnBrk="0" hangingPunct="1">
              <a:lnSpc>
                <a:spcPct val="90000"/>
              </a:lnSpc>
              <a:spcBef>
                <a:spcPct val="20000"/>
              </a:spcBef>
              <a:spcAft>
                <a:spcPts val="0"/>
              </a:spcAft>
              <a:buClrTx/>
              <a:buSzPct val="90000"/>
              <a:buFontTx/>
              <a:buNone/>
              <a:tabLst/>
              <a:defRPr/>
            </a:pPr>
            <a:r>
              <a:rPr kumimoji="0" lang="en-US" sz="1998" b="0" i="0" u="none" strike="noStrike" kern="1200" cap="none" spc="0" normalizeH="0" baseline="0" noProof="0" dirty="0">
                <a:ln>
                  <a:noFill/>
                </a:ln>
                <a:solidFill>
                  <a:schemeClr val="bg1"/>
                </a:solidFill>
                <a:effectLst/>
                <a:uLnTx/>
                <a:uFillTx/>
                <a:latin typeface="Segoe UI"/>
                <a:ea typeface="+mn-ea"/>
                <a:cs typeface="+mn-cs"/>
              </a:rPr>
              <a:t>.NET Standard everywhere and leveraging Visual Studio and Azure synergies</a:t>
            </a:r>
            <a:endParaRPr kumimoji="0" lang="en-US" sz="1798" b="0" i="0" u="none" strike="noStrike" kern="1200" cap="none" spc="0" normalizeH="0" baseline="0" noProof="0" dirty="0">
              <a:ln>
                <a:noFill/>
              </a:ln>
              <a:solidFill>
                <a:schemeClr val="bg1"/>
              </a:solidFill>
              <a:effectLst/>
              <a:uLnTx/>
              <a:uFillTx/>
              <a:latin typeface="Segoe UI"/>
              <a:ea typeface="+mn-ea"/>
              <a:cs typeface="+mn-cs"/>
            </a:endParaRPr>
          </a:p>
        </p:txBody>
      </p:sp>
      <p:sp>
        <p:nvSpPr>
          <p:cNvPr id="26" name="Text Placeholder 5"/>
          <p:cNvSpPr txBox="1">
            <a:spLocks/>
          </p:cNvSpPr>
          <p:nvPr/>
        </p:nvSpPr>
        <p:spPr>
          <a:xfrm>
            <a:off x="1626367" y="5379636"/>
            <a:ext cx="9777300" cy="1076110"/>
          </a:xfrm>
          <a:prstGeom prst="rect">
            <a:avLst/>
          </a:prstGeom>
        </p:spPr>
        <p:txBody>
          <a:bodyPr vert="horz" wrap="square" lIns="146138" tIns="91336" rIns="146138" bIns="913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7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996" b="0" i="0" u="none" strike="noStrike" kern="0" cap="none" spc="0" normalizeH="0" baseline="0" noProof="0" dirty="0">
                <a:ln>
                  <a:noFill/>
                </a:ln>
                <a:solidFill>
                  <a:schemeClr val="bg1"/>
                </a:solidFill>
                <a:effectLst/>
                <a:uLnTx/>
                <a:uFillTx/>
                <a:latin typeface="Segoe UI Light"/>
                <a:ea typeface="+mn-ea"/>
                <a:cs typeface="+mn-cs"/>
              </a:rPr>
              <a:t>Community and Open Source</a:t>
            </a:r>
          </a:p>
          <a:p>
            <a:pPr marL="0" marR="0" lvl="1" indent="0" algn="l" defTabSz="931716" rtl="0" eaLnBrk="1" fontAlgn="auto" latinLnBrk="0" hangingPunct="1">
              <a:lnSpc>
                <a:spcPct val="90000"/>
              </a:lnSpc>
              <a:spcBef>
                <a:spcPct val="20000"/>
              </a:spcBef>
              <a:spcAft>
                <a:spcPts val="0"/>
              </a:spcAft>
              <a:buClrTx/>
              <a:buSzPct val="90000"/>
              <a:buFontTx/>
              <a:buNone/>
              <a:tabLst/>
              <a:defRPr/>
            </a:pPr>
            <a:r>
              <a:rPr kumimoji="0" lang="en-US" sz="1998" b="0" i="0" u="none" strike="noStrike" kern="1200" cap="none" spc="0" normalizeH="0" baseline="0" noProof="0" dirty="0">
                <a:ln>
                  <a:noFill/>
                </a:ln>
                <a:solidFill>
                  <a:schemeClr val="bg1"/>
                </a:solidFill>
                <a:effectLst/>
                <a:uLnTx/>
                <a:uFillTx/>
                <a:latin typeface="Segoe UI"/>
                <a:ea typeface="+mn-ea"/>
                <a:cs typeface="+mn-cs"/>
              </a:rPr>
              <a:t>Invest in first and third party communities through .NET Foundation</a:t>
            </a:r>
            <a:endParaRPr kumimoji="0" lang="en-US" sz="1798" b="0" i="0" u="none" strike="noStrike" kern="1200" cap="none" spc="0" normalizeH="0" baseline="0" noProof="0" dirty="0">
              <a:ln>
                <a:noFill/>
              </a:ln>
              <a:solidFill>
                <a:schemeClr val="bg1"/>
              </a:solidFill>
              <a:effectLst/>
              <a:uLnTx/>
              <a:uFillTx/>
              <a:latin typeface="Segoe UI"/>
              <a:ea typeface="+mn-ea"/>
              <a:cs typeface="+mn-cs"/>
            </a:endParaRPr>
          </a:p>
        </p:txBody>
      </p:sp>
      <p:sp>
        <p:nvSpPr>
          <p:cNvPr id="4" name="Oval 3"/>
          <p:cNvSpPr/>
          <p:nvPr/>
        </p:nvSpPr>
        <p:spPr bwMode="auto">
          <a:xfrm>
            <a:off x="683545" y="1714875"/>
            <a:ext cx="772965" cy="77296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1</a:t>
            </a: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Oval 11"/>
          <p:cNvSpPr/>
          <p:nvPr/>
        </p:nvSpPr>
        <p:spPr bwMode="auto">
          <a:xfrm>
            <a:off x="683544" y="2885452"/>
            <a:ext cx="772965" cy="77296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a:t>
            </a: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Oval 12"/>
          <p:cNvSpPr/>
          <p:nvPr/>
        </p:nvSpPr>
        <p:spPr bwMode="auto">
          <a:xfrm>
            <a:off x="683545" y="4272799"/>
            <a:ext cx="772965" cy="77296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Oval 13"/>
          <p:cNvSpPr/>
          <p:nvPr/>
        </p:nvSpPr>
        <p:spPr bwMode="auto">
          <a:xfrm>
            <a:off x="681926" y="5492587"/>
            <a:ext cx="772965" cy="77296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4</a:t>
            </a:r>
            <a:endPar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245168622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95069" y="1563758"/>
            <a:ext cx="7771694" cy="4142143"/>
          </a:xfrm>
          <a:prstGeom prst="rect">
            <a:avLst/>
          </a:prstGeom>
          <a:noFill/>
        </p:spPr>
        <p:txBody>
          <a:bodyPr wrap="square" lIns="186521" tIns="149217" rIns="186521" bIns="149217" rtlCol="0">
            <a:spAutoFit/>
          </a:bodyPr>
          <a:lstStyle/>
          <a:p>
            <a:pPr>
              <a:lnSpc>
                <a:spcPct val="90000"/>
              </a:lnSpc>
              <a:spcAft>
                <a:spcPts val="612"/>
              </a:spcAft>
            </a:pPr>
            <a:r>
              <a:rPr lang="en-US" sz="24376" dirty="0">
                <a:solidFill>
                  <a:schemeClr val="bg1"/>
                </a:solidFill>
                <a:latin typeface="Segoe UI" panose="020B0502040204020203" pitchFamily="34" charset="0"/>
                <a:cs typeface="Segoe UI" panose="020B0502040204020203" pitchFamily="34" charset="0"/>
              </a:rPr>
              <a:t>.NET</a:t>
            </a:r>
            <a:endParaRPr lang="en-US" sz="1100" dirty="0">
              <a:solidFill>
                <a:schemeClr val="bg1"/>
              </a:solidFill>
              <a:latin typeface="Segoe UI" panose="020B0502040204020203" pitchFamily="34" charset="0"/>
              <a:cs typeface="Segoe UI" panose="020B0502040204020203" pitchFamily="34" charset="0"/>
            </a:endParaRPr>
          </a:p>
          <a:p>
            <a:pPr algn="ctr">
              <a:lnSpc>
                <a:spcPct val="90000"/>
              </a:lnSpc>
              <a:spcAft>
                <a:spcPts val="612"/>
              </a:spcAft>
            </a:pPr>
            <a:r>
              <a:rPr lang="en-US" sz="2800" dirty="0">
                <a:solidFill>
                  <a:schemeClr val="bg1"/>
                </a:solidFill>
                <a:latin typeface="Segoe UI" panose="020B0502040204020203" pitchFamily="34" charset="0"/>
                <a:cs typeface="Segoe UI" panose="020B0502040204020203" pitchFamily="34" charset="0"/>
              </a:rPr>
              <a:t>https://dot.net</a:t>
            </a:r>
          </a:p>
        </p:txBody>
      </p:sp>
    </p:spTree>
    <p:extLst>
      <p:ext uri="{BB962C8B-B14F-4D97-AF65-F5344CB8AC3E}">
        <p14:creationId xmlns:p14="http://schemas.microsoft.com/office/powerpoint/2010/main" val="889177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6" name="Oval 135"/>
          <p:cNvSpPr/>
          <p:nvPr/>
        </p:nvSpPr>
        <p:spPr bwMode="auto">
          <a:xfrm>
            <a:off x="5381385" y="1912017"/>
            <a:ext cx="1913324" cy="1913324"/>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5381385" y="4098858"/>
            <a:ext cx="1913324" cy="1913324"/>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1660028" y="1912016"/>
            <a:ext cx="1913324" cy="1913324"/>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itle 1"/>
          <p:cNvSpPr txBox="1">
            <a:spLocks/>
          </p:cNvSpPr>
          <p:nvPr/>
        </p:nvSpPr>
        <p:spPr>
          <a:xfrm>
            <a:off x="468231" y="135860"/>
            <a:ext cx="10763140" cy="1119206"/>
          </a:xfrm>
          <a:prstGeom prst="rect">
            <a:avLst/>
          </a:prstGeom>
        </p:spPr>
        <p:txBody>
          <a:bodyPr lIns="149027" tIns="9314" rIns="149027" bIns="931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1450">
              <a:defRPr/>
            </a:pPr>
            <a:r>
              <a:rPr lang="en-US" sz="5400" spc="-102" dirty="0">
                <a:gradFill>
                  <a:gsLst>
                    <a:gs pos="0">
                      <a:srgbClr val="FFFFFF"/>
                    </a:gs>
                    <a:gs pos="100000">
                      <a:srgbClr val="FFFFFF"/>
                    </a:gs>
                  </a:gsLst>
                  <a:lin ang="5400000" scaled="1"/>
                </a:gradFill>
                <a:latin typeface="Segoe UI Light"/>
              </a:rPr>
              <a:t>.NET Compared</a:t>
            </a:r>
          </a:p>
        </p:txBody>
      </p:sp>
      <p:sp>
        <p:nvSpPr>
          <p:cNvPr id="120" name="TextBox 119"/>
          <p:cNvSpPr txBox="1"/>
          <p:nvPr/>
        </p:nvSpPr>
        <p:spPr>
          <a:xfrm>
            <a:off x="1320267" y="6224837"/>
            <a:ext cx="6248508" cy="307777"/>
          </a:xfrm>
          <a:prstGeom prst="rect">
            <a:avLst/>
          </a:prstGeom>
          <a:noFill/>
        </p:spPr>
        <p:txBody>
          <a:bodyPr wrap="square" lIns="0" tIns="0" rIns="0" bIns="0" rtlCol="1">
            <a:spAutoFit/>
          </a:bodyPr>
          <a:lstStyle/>
          <a:p>
            <a:pPr algn="ctr" defTabSz="685800">
              <a:spcAft>
                <a:spcPts val="600"/>
              </a:spcAft>
              <a:defRPr/>
            </a:pPr>
            <a:r>
              <a:rPr lang="en-US" sz="2000" kern="0" dirty="0">
                <a:solidFill>
                  <a:srgbClr val="FFFFFF"/>
                </a:solidFill>
                <a:latin typeface="Segoe UI Light"/>
                <a:ea typeface="Open Sans" pitchFamily="34" charset="0"/>
                <a:cs typeface="Open Sans" pitchFamily="34" charset="0"/>
              </a:rPr>
              <a:t>Modern applications</a:t>
            </a:r>
          </a:p>
        </p:txBody>
      </p:sp>
      <p:sp>
        <p:nvSpPr>
          <p:cNvPr id="121" name="TextBox 120"/>
          <p:cNvSpPr txBox="1"/>
          <p:nvPr/>
        </p:nvSpPr>
        <p:spPr>
          <a:xfrm rot="16200000">
            <a:off x="-1226972" y="3711480"/>
            <a:ext cx="4516610" cy="307777"/>
          </a:xfrm>
          <a:prstGeom prst="rect">
            <a:avLst/>
          </a:prstGeom>
          <a:noFill/>
        </p:spPr>
        <p:txBody>
          <a:bodyPr wrap="square" lIns="0" tIns="0" rIns="0" bIns="0" rtlCol="1">
            <a:spAutoFit/>
          </a:bodyPr>
          <a:lstStyle/>
          <a:p>
            <a:pPr algn="ctr" defTabSz="685800">
              <a:spcAft>
                <a:spcPts val="600"/>
              </a:spcAft>
              <a:defRPr/>
            </a:pPr>
            <a:r>
              <a:rPr lang="en-US" sz="2000" kern="0" dirty="0">
                <a:solidFill>
                  <a:srgbClr val="FFFFFF"/>
                </a:solidFill>
                <a:latin typeface="Segoe UI Light"/>
                <a:ea typeface="Open Sans" pitchFamily="34" charset="0"/>
                <a:cs typeface="Open Sans" pitchFamily="34" charset="0"/>
              </a:rPr>
              <a:t>Enterprise scale</a:t>
            </a:r>
          </a:p>
        </p:txBody>
      </p:sp>
      <p:cxnSp>
        <p:nvCxnSpPr>
          <p:cNvPr id="122" name="Straight Arrow Connector 121"/>
          <p:cNvCxnSpPr/>
          <p:nvPr/>
        </p:nvCxnSpPr>
        <p:spPr>
          <a:xfrm flipH="1" flipV="1">
            <a:off x="1280251" y="1607065"/>
            <a:ext cx="31980" cy="4516609"/>
          </a:xfrm>
          <a:prstGeom prst="straightConnector1">
            <a:avLst/>
          </a:prstGeom>
          <a:noFill/>
          <a:ln w="38100" cap="flat" cmpd="sng" algn="ctr">
            <a:solidFill>
              <a:srgbClr val="FFFFFF"/>
            </a:solidFill>
            <a:prstDash val="solid"/>
            <a:tailEnd type="arrow"/>
          </a:ln>
          <a:effectLst/>
        </p:spPr>
      </p:cxnSp>
      <p:cxnSp>
        <p:nvCxnSpPr>
          <p:cNvPr id="123" name="Straight Arrow Connector 122"/>
          <p:cNvCxnSpPr/>
          <p:nvPr/>
        </p:nvCxnSpPr>
        <p:spPr>
          <a:xfrm>
            <a:off x="1294666" y="6113345"/>
            <a:ext cx="6274109" cy="10328"/>
          </a:xfrm>
          <a:prstGeom prst="straightConnector1">
            <a:avLst/>
          </a:prstGeom>
          <a:noFill/>
          <a:ln w="38100" cap="flat" cmpd="sng" algn="ctr">
            <a:solidFill>
              <a:srgbClr val="FFFFFF"/>
            </a:solidFill>
            <a:prstDash val="solid"/>
            <a:tailEnd type="arrow"/>
          </a:ln>
          <a:effectLst/>
        </p:spPr>
      </p:cxnSp>
      <p:sp>
        <p:nvSpPr>
          <p:cNvPr id="130" name="Rectangle 129"/>
          <p:cNvSpPr/>
          <p:nvPr/>
        </p:nvSpPr>
        <p:spPr>
          <a:xfrm>
            <a:off x="1865163" y="2403925"/>
            <a:ext cx="1529586" cy="923330"/>
          </a:xfrm>
          <a:prstGeom prst="rect">
            <a:avLst/>
          </a:prstGeom>
        </p:spPr>
        <p:txBody>
          <a:bodyPr wrap="none">
            <a:spAutoFit/>
          </a:bodyPr>
          <a:lstStyle/>
          <a:p>
            <a:pPr algn="ctr" defTabSz="914400">
              <a:defRPr/>
            </a:pPr>
            <a:r>
              <a:rPr lang="en-US" kern="0" dirty="0">
                <a:solidFill>
                  <a:srgbClr val="FFFFFF"/>
                </a:solidFill>
                <a:latin typeface="Segoe UI Semibold" panose="020B0702040204020203" pitchFamily="34" charset="0"/>
                <a:cs typeface="Segoe UI Semibold" panose="020B0702040204020203" pitchFamily="34" charset="0"/>
              </a:rPr>
              <a:t>Traditional</a:t>
            </a:r>
          </a:p>
          <a:p>
            <a:pPr algn="ctr" defTabSz="914400">
              <a:defRPr/>
            </a:pPr>
            <a:r>
              <a:rPr lang="en-US" kern="0" dirty="0">
                <a:solidFill>
                  <a:srgbClr val="FFFFFF"/>
                </a:solidFill>
                <a:latin typeface="Segoe UI Semibold" panose="020B0702040204020203" pitchFamily="34" charset="0"/>
                <a:cs typeface="Segoe UI Semibold" panose="020B0702040204020203" pitchFamily="34" charset="0"/>
              </a:rPr>
              <a:t>technologies</a:t>
            </a:r>
          </a:p>
          <a:p>
            <a:pPr algn="ctr" defTabSz="914400">
              <a:defRPr/>
            </a:pPr>
            <a:r>
              <a:rPr lang="en-US" kern="0" dirty="0">
                <a:solidFill>
                  <a:srgbClr val="FFFFFF"/>
                </a:solidFill>
              </a:rPr>
              <a:t>(Java, C++…)</a:t>
            </a:r>
          </a:p>
        </p:txBody>
      </p:sp>
      <p:sp>
        <p:nvSpPr>
          <p:cNvPr id="133" name="Rectangle 132"/>
          <p:cNvSpPr/>
          <p:nvPr/>
        </p:nvSpPr>
        <p:spPr>
          <a:xfrm>
            <a:off x="5505126" y="4593855"/>
            <a:ext cx="1665842" cy="923330"/>
          </a:xfrm>
          <a:prstGeom prst="rect">
            <a:avLst/>
          </a:prstGeom>
        </p:spPr>
        <p:txBody>
          <a:bodyPr wrap="none">
            <a:spAutoFit/>
          </a:bodyPr>
          <a:lstStyle/>
          <a:p>
            <a:pPr algn="ctr" defTabSz="914400">
              <a:defRPr/>
            </a:pPr>
            <a:r>
              <a:rPr lang="en-US" kern="0" dirty="0">
                <a:solidFill>
                  <a:srgbClr val="FFFFFF"/>
                </a:solidFill>
                <a:latin typeface="Segoe UI Semibold" panose="020B0702040204020203" pitchFamily="34" charset="0"/>
                <a:cs typeface="Segoe UI Semibold" panose="020B0702040204020203" pitchFamily="34" charset="0"/>
              </a:rPr>
              <a:t>Modern</a:t>
            </a:r>
          </a:p>
          <a:p>
            <a:pPr algn="ctr" defTabSz="914400">
              <a:defRPr/>
            </a:pPr>
            <a:r>
              <a:rPr lang="en-US" kern="0" dirty="0">
                <a:solidFill>
                  <a:srgbClr val="FFFFFF"/>
                </a:solidFill>
                <a:latin typeface="Segoe UI Semibold" panose="020B0702040204020203" pitchFamily="34" charset="0"/>
                <a:cs typeface="Segoe UI Semibold" panose="020B0702040204020203" pitchFamily="34" charset="0"/>
              </a:rPr>
              <a:t>technologies</a:t>
            </a:r>
          </a:p>
          <a:p>
            <a:pPr algn="ctr" defTabSz="914400">
              <a:defRPr/>
            </a:pPr>
            <a:r>
              <a:rPr lang="en-US" kern="0" dirty="0">
                <a:solidFill>
                  <a:srgbClr val="FFFFFF"/>
                </a:solidFill>
              </a:rPr>
              <a:t>(Node.js, Go…)</a:t>
            </a:r>
          </a:p>
        </p:txBody>
      </p:sp>
      <p:sp>
        <p:nvSpPr>
          <p:cNvPr id="137" name="Rectangle 136"/>
          <p:cNvSpPr/>
          <p:nvPr/>
        </p:nvSpPr>
        <p:spPr>
          <a:xfrm>
            <a:off x="5753611" y="2542425"/>
            <a:ext cx="1143262" cy="646331"/>
          </a:xfrm>
          <a:prstGeom prst="rect">
            <a:avLst/>
          </a:prstGeom>
        </p:spPr>
        <p:txBody>
          <a:bodyPr wrap="none">
            <a:spAutoFit/>
          </a:bodyPr>
          <a:lstStyle/>
          <a:p>
            <a:pPr algn="ctr" defTabSz="914400">
              <a:defRPr/>
            </a:pPr>
            <a:r>
              <a:rPr lang="en-US" sz="3600" kern="0" dirty="0">
                <a:solidFill>
                  <a:srgbClr val="FFFFFF"/>
                </a:solidFill>
                <a:latin typeface="Segoe UI Semibold" panose="020B0702040204020203" pitchFamily="34" charset="0"/>
                <a:cs typeface="Segoe UI Semibold" panose="020B0702040204020203" pitchFamily="34" charset="0"/>
              </a:rPr>
              <a:t>.NET</a:t>
            </a:r>
          </a:p>
        </p:txBody>
      </p:sp>
      <p:sp>
        <p:nvSpPr>
          <p:cNvPr id="7" name="Right Arrow 6"/>
          <p:cNvSpPr/>
          <p:nvPr/>
        </p:nvSpPr>
        <p:spPr bwMode="auto">
          <a:xfrm>
            <a:off x="7568776" y="2542425"/>
            <a:ext cx="740373" cy="646331"/>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itle 4"/>
          <p:cNvSpPr>
            <a:spLocks noGrp="1"/>
          </p:cNvSpPr>
          <p:nvPr>
            <p:ph type="title"/>
          </p:nvPr>
        </p:nvSpPr>
        <p:spPr>
          <a:xfrm>
            <a:off x="8409040" y="2122161"/>
            <a:ext cx="3516580" cy="2707380"/>
          </a:xfrm>
        </p:spPr>
        <p:txBody>
          <a:bodyPr anchor="ctr"/>
          <a:lstStyle/>
          <a:p>
            <a:pPr>
              <a:lnSpc>
                <a:spcPct val="150000"/>
              </a:lnSpc>
            </a:pPr>
            <a:r>
              <a:rPr lang="en-US" sz="2800">
                <a:solidFill>
                  <a:schemeClr val="bg1"/>
                </a:solidFill>
                <a:latin typeface="Segoe UI Semibold" panose="020B0702040204020203" pitchFamily="34" charset="0"/>
                <a:cs typeface="Segoe UI Semibold" panose="020B0702040204020203" pitchFamily="34" charset="0"/>
              </a:rPr>
              <a:t>Best of both worlds</a:t>
            </a:r>
            <a:br>
              <a:rPr lang="en-US" sz="2800">
                <a:solidFill>
                  <a:schemeClr val="bg1"/>
                </a:solidFill>
                <a:latin typeface="Segoe UI Semilight" panose="020B0402040204020203" pitchFamily="34" charset="0"/>
                <a:cs typeface="Segoe UI Semilight" panose="020B0402040204020203" pitchFamily="34" charset="0"/>
              </a:rPr>
            </a:br>
            <a:r>
              <a:rPr lang="en-US" sz="2800">
                <a:solidFill>
                  <a:schemeClr val="bg1"/>
                </a:solidFill>
                <a:latin typeface="Segoe UI Semilight" panose="020B0402040204020203" pitchFamily="34" charset="0"/>
                <a:cs typeface="Segoe UI Semilight" panose="020B0402040204020203" pitchFamily="34" charset="0"/>
              </a:rPr>
              <a:t>Enterprise scale </a:t>
            </a:r>
            <a:br>
              <a:rPr lang="en-US" sz="2800">
                <a:solidFill>
                  <a:schemeClr val="bg1"/>
                </a:solidFill>
                <a:latin typeface="Segoe UI Semilight" panose="020B0402040204020203" pitchFamily="34" charset="0"/>
                <a:cs typeface="Segoe UI Semilight" panose="020B0402040204020203" pitchFamily="34" charset="0"/>
              </a:rPr>
            </a:br>
            <a:r>
              <a:rPr lang="en-US" sz="2800">
                <a:solidFill>
                  <a:schemeClr val="bg1"/>
                </a:solidFill>
                <a:latin typeface="Segoe UI Semilight" panose="020B0402040204020203" pitchFamily="34" charset="0"/>
                <a:cs typeface="Segoe UI Semilight" panose="020B0402040204020203" pitchFamily="34" charset="0"/>
              </a:rPr>
              <a:t>Modern applications</a:t>
            </a:r>
            <a:endParaRPr lang="en-US" sz="2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6091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9" name="Rectangle 48"/>
          <p:cNvSpPr/>
          <p:nvPr/>
        </p:nvSpPr>
        <p:spPr>
          <a:xfrm>
            <a:off x="872661" y="1255067"/>
            <a:ext cx="3614744" cy="2505897"/>
          </a:xfrm>
          <a:prstGeom prst="rect">
            <a:avLst/>
          </a:prstGeom>
        </p:spPr>
        <p:txBody>
          <a:bodyPr wrap="none">
            <a:spAutoFit/>
          </a:bodyPr>
          <a:lstStyle/>
          <a:p>
            <a:pPr algn="ctr" defTabSz="931591"/>
            <a:r>
              <a:rPr lang="en-US" sz="11716" kern="0" dirty="0">
                <a:solidFill>
                  <a:prstClr val="white"/>
                </a:solidFill>
                <a:latin typeface="Calibri" panose="020F0502020204030204"/>
              </a:rPr>
              <a:t>61%</a:t>
            </a:r>
          </a:p>
          <a:p>
            <a:pPr algn="ctr" defTabSz="931591"/>
            <a:r>
              <a:rPr lang="en-US" sz="1834" kern="0" dirty="0">
                <a:solidFill>
                  <a:prstClr val="white"/>
                </a:solidFill>
                <a:latin typeface="Calibri" panose="020F0502020204030204"/>
              </a:rPr>
              <a:t>YoY Growth .NET Active Developers</a:t>
            </a:r>
          </a:p>
          <a:p>
            <a:pPr algn="ctr" defTabSz="931591"/>
            <a:r>
              <a:rPr lang="en-US" sz="1834" kern="0" dirty="0">
                <a:solidFill>
                  <a:prstClr val="white"/>
                </a:solidFill>
                <a:latin typeface="Calibri" panose="020F0502020204030204"/>
              </a:rPr>
              <a:t>(VS 2012+)</a:t>
            </a:r>
          </a:p>
        </p:txBody>
      </p:sp>
      <p:grpSp>
        <p:nvGrpSpPr>
          <p:cNvPr id="50" name="Group 49"/>
          <p:cNvGrpSpPr/>
          <p:nvPr/>
        </p:nvGrpSpPr>
        <p:grpSpPr>
          <a:xfrm>
            <a:off x="5380927" y="1580279"/>
            <a:ext cx="6863039" cy="4484344"/>
            <a:chOff x="5274099" y="1547299"/>
            <a:chExt cx="6736725" cy="4401810"/>
          </a:xfrm>
        </p:grpSpPr>
        <p:pic>
          <p:nvPicPr>
            <p:cNvPr id="51" name="Picture 50"/>
            <p:cNvPicPr>
              <a:picLocks noChangeAspect="1"/>
            </p:cNvPicPr>
            <p:nvPr/>
          </p:nvPicPr>
          <p:blipFill>
            <a:blip r:embed="rId3"/>
            <a:stretch>
              <a:fillRect/>
            </a:stretch>
          </p:blipFill>
          <p:spPr>
            <a:xfrm>
              <a:off x="5274099" y="1547299"/>
              <a:ext cx="5913755" cy="4401810"/>
            </a:xfrm>
            <a:prstGeom prst="rect">
              <a:avLst/>
            </a:prstGeom>
          </p:spPr>
        </p:pic>
        <p:sp>
          <p:nvSpPr>
            <p:cNvPr id="52" name="Rectangle 51"/>
            <p:cNvSpPr/>
            <p:nvPr/>
          </p:nvSpPr>
          <p:spPr>
            <a:xfrm>
              <a:off x="11016867" y="1861718"/>
              <a:ext cx="979307" cy="311752"/>
            </a:xfrm>
            <a:prstGeom prst="rect">
              <a:avLst/>
            </a:prstGeom>
            <a:solidFill>
              <a:schemeClr val="tx1">
                <a:lumMod val="50000"/>
                <a:lumOff val="50000"/>
              </a:schemeClr>
            </a:solidFill>
          </p:spPr>
          <p:txBody>
            <a:bodyPr wrap="none">
              <a:spAutoFit/>
            </a:bodyPr>
            <a:lstStyle/>
            <a:p>
              <a:pPr defTabSz="931591"/>
              <a:r>
                <a:rPr lang="en-US" sz="1426" kern="0" dirty="0">
                  <a:solidFill>
                    <a:prstClr val="white"/>
                  </a:solidFill>
                  <a:latin typeface="Segoe UI" panose="020B0502040204020203" pitchFamily="34" charset="0"/>
                  <a:cs typeface="Segoe UI" panose="020B0502040204020203" pitchFamily="34" charset="0"/>
                </a:rPr>
                <a:t>.NET Core</a:t>
              </a:r>
            </a:p>
          </p:txBody>
        </p:sp>
        <p:sp>
          <p:nvSpPr>
            <p:cNvPr id="53" name="Rectangle 52"/>
            <p:cNvSpPr/>
            <p:nvPr/>
          </p:nvSpPr>
          <p:spPr>
            <a:xfrm>
              <a:off x="11082365" y="3005636"/>
              <a:ext cx="848309" cy="311752"/>
            </a:xfrm>
            <a:prstGeom prst="rect">
              <a:avLst/>
            </a:prstGeom>
            <a:solidFill>
              <a:schemeClr val="tx1">
                <a:lumMod val="50000"/>
                <a:lumOff val="50000"/>
              </a:schemeClr>
            </a:solidFill>
          </p:spPr>
          <p:txBody>
            <a:bodyPr wrap="none">
              <a:spAutoFit/>
            </a:bodyPr>
            <a:lstStyle/>
            <a:p>
              <a:pPr defTabSz="931591"/>
              <a:r>
                <a:rPr lang="en-US" sz="1426" kern="0" dirty="0">
                  <a:solidFill>
                    <a:prstClr val="white"/>
                  </a:solidFill>
                  <a:latin typeface="Segoe UI" panose="020B0502040204020203" pitchFamily="34" charset="0"/>
                  <a:cs typeface="Segoe UI" panose="020B0502040204020203" pitchFamily="34" charset="0"/>
                </a:rPr>
                <a:t>Xamarin</a:t>
              </a:r>
            </a:p>
          </p:txBody>
        </p:sp>
        <p:sp>
          <p:nvSpPr>
            <p:cNvPr id="54" name="Rectangle 53"/>
            <p:cNvSpPr/>
            <p:nvPr/>
          </p:nvSpPr>
          <p:spPr>
            <a:xfrm>
              <a:off x="11082365" y="3989814"/>
              <a:ext cx="928459" cy="311752"/>
            </a:xfrm>
            <a:prstGeom prst="rect">
              <a:avLst/>
            </a:prstGeom>
            <a:solidFill>
              <a:schemeClr val="tx1">
                <a:lumMod val="50000"/>
                <a:lumOff val="50000"/>
              </a:schemeClr>
            </a:solidFill>
          </p:spPr>
          <p:txBody>
            <a:bodyPr wrap="none">
              <a:spAutoFit/>
            </a:bodyPr>
            <a:lstStyle/>
            <a:p>
              <a:pPr defTabSz="931591"/>
              <a:r>
                <a:rPr lang="en-US" sz="1426" kern="0" dirty="0">
                  <a:solidFill>
                    <a:prstClr val="white"/>
                  </a:solidFill>
                  <a:latin typeface="Segoe UI" panose="020B0502040204020203" pitchFamily="34" charset="0"/>
                  <a:cs typeface="Segoe UI" panose="020B0502040204020203" pitchFamily="34" charset="0"/>
                </a:rPr>
                <a:t>Windows</a:t>
              </a:r>
            </a:p>
          </p:txBody>
        </p:sp>
        <p:sp>
          <p:nvSpPr>
            <p:cNvPr id="55" name="Rectangle 54"/>
            <p:cNvSpPr/>
            <p:nvPr/>
          </p:nvSpPr>
          <p:spPr>
            <a:xfrm>
              <a:off x="11082365" y="4357043"/>
              <a:ext cx="555408" cy="311752"/>
            </a:xfrm>
            <a:prstGeom prst="rect">
              <a:avLst/>
            </a:prstGeom>
            <a:solidFill>
              <a:schemeClr val="tx1">
                <a:lumMod val="50000"/>
                <a:lumOff val="50000"/>
              </a:schemeClr>
            </a:solidFill>
          </p:spPr>
          <p:txBody>
            <a:bodyPr wrap="none">
              <a:spAutoFit/>
            </a:bodyPr>
            <a:lstStyle/>
            <a:p>
              <a:pPr defTabSz="931591"/>
              <a:r>
                <a:rPr lang="en-US" sz="1426" kern="0" dirty="0">
                  <a:solidFill>
                    <a:prstClr val="white"/>
                  </a:solidFill>
                  <a:latin typeface="Segoe UI" panose="020B0502040204020203" pitchFamily="34" charset="0"/>
                  <a:cs typeface="Segoe UI" panose="020B0502040204020203" pitchFamily="34" charset="0"/>
                </a:rPr>
                <a:t>Web</a:t>
              </a:r>
            </a:p>
          </p:txBody>
        </p:sp>
      </p:grpSp>
      <p:sp>
        <p:nvSpPr>
          <p:cNvPr id="56" name="Title 1"/>
          <p:cNvSpPr txBox="1">
            <a:spLocks/>
          </p:cNvSpPr>
          <p:nvPr/>
        </p:nvSpPr>
        <p:spPr>
          <a:xfrm>
            <a:off x="468231" y="135860"/>
            <a:ext cx="10763140" cy="1119206"/>
          </a:xfrm>
          <a:prstGeom prst="rect">
            <a:avLst/>
          </a:prstGeom>
        </p:spPr>
        <p:txBody>
          <a:bodyPr lIns="149027" tIns="9314" rIns="149027" bIns="931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1450">
              <a:defRPr/>
            </a:pPr>
            <a:r>
              <a:rPr lang="en-US" sz="6112" spc="-102" dirty="0">
                <a:gradFill>
                  <a:gsLst>
                    <a:gs pos="0">
                      <a:srgbClr val="FFFFFF"/>
                    </a:gs>
                    <a:gs pos="100000">
                      <a:srgbClr val="FFFFFF"/>
                    </a:gs>
                  </a:gsLst>
                  <a:lin ang="5400000" scaled="1"/>
                </a:gradFill>
                <a:latin typeface="Segoe UI Light"/>
              </a:rPr>
              <a:t>.NET momentum</a:t>
            </a:r>
          </a:p>
        </p:txBody>
      </p:sp>
      <p:sp>
        <p:nvSpPr>
          <p:cNvPr id="2" name="Rectangle 1"/>
          <p:cNvSpPr/>
          <p:nvPr/>
        </p:nvSpPr>
        <p:spPr>
          <a:xfrm>
            <a:off x="6743506" y="6139527"/>
            <a:ext cx="3575274" cy="369332"/>
          </a:xfrm>
          <a:prstGeom prst="rect">
            <a:avLst/>
          </a:prstGeom>
        </p:spPr>
        <p:txBody>
          <a:bodyPr wrap="none">
            <a:spAutoFit/>
          </a:bodyPr>
          <a:lstStyle/>
          <a:p>
            <a:pPr algn="ctr" defTabSz="931591"/>
            <a:r>
              <a:rPr lang="en-US" kern="0" dirty="0">
                <a:solidFill>
                  <a:prstClr val="white"/>
                </a:solidFill>
                <a:latin typeface="Calibri" panose="020F0502020204030204"/>
              </a:rPr>
              <a:t>Growth by .NET application type (%)</a:t>
            </a:r>
          </a:p>
        </p:txBody>
      </p:sp>
      <p:sp>
        <p:nvSpPr>
          <p:cNvPr id="11" name="Rectangle 10"/>
          <p:cNvSpPr/>
          <p:nvPr/>
        </p:nvSpPr>
        <p:spPr>
          <a:xfrm>
            <a:off x="667988" y="3760963"/>
            <a:ext cx="4134337" cy="2459776"/>
          </a:xfrm>
          <a:prstGeom prst="rect">
            <a:avLst/>
          </a:prstGeom>
        </p:spPr>
        <p:txBody>
          <a:bodyPr wrap="none">
            <a:spAutoFit/>
          </a:bodyPr>
          <a:lstStyle/>
          <a:p>
            <a:pPr algn="ctr" defTabSz="931591"/>
            <a:r>
              <a:rPr lang="en-US" sz="11716" kern="0" dirty="0">
                <a:solidFill>
                  <a:prstClr val="white"/>
                </a:solidFill>
                <a:latin typeface="Calibri" panose="020F0502020204030204"/>
              </a:rPr>
              <a:t>40%</a:t>
            </a:r>
          </a:p>
          <a:p>
            <a:pPr algn="ctr" defTabSz="931591"/>
            <a:r>
              <a:rPr lang="en-US" sz="1834" kern="0" dirty="0">
                <a:solidFill>
                  <a:prstClr val="white"/>
                </a:solidFill>
                <a:latin typeface="Calibri" panose="020F0502020204030204"/>
              </a:rPr>
              <a:t>.NET Core users not previously using .NET</a:t>
            </a:r>
          </a:p>
          <a:p>
            <a:pPr algn="ctr" defTabSz="931591"/>
            <a:r>
              <a:rPr lang="en-US" sz="1834" kern="0" dirty="0">
                <a:solidFill>
                  <a:prstClr val="white"/>
                </a:solidFill>
                <a:latin typeface="Calibri" panose="020F0502020204030204"/>
              </a:rPr>
              <a:t>Java #1 source (18%) </a:t>
            </a:r>
          </a:p>
        </p:txBody>
      </p:sp>
    </p:spTree>
    <p:extLst>
      <p:ext uri="{BB962C8B-B14F-4D97-AF65-F5344CB8AC3E}">
        <p14:creationId xmlns:p14="http://schemas.microsoft.com/office/powerpoint/2010/main" val="2336416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bwMode="auto">
          <a:xfrm>
            <a:off x="274700" y="1485603"/>
            <a:ext cx="5897880" cy="3749040"/>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263892" y="1485603"/>
            <a:ext cx="5897880" cy="3749040"/>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.NET is loved</a:t>
            </a:r>
          </a:p>
        </p:txBody>
      </p:sp>
      <p:pic>
        <p:nvPicPr>
          <p:cNvPr id="4" name="Picture 3"/>
          <p:cNvPicPr>
            <a:picLocks noChangeAspect="1"/>
          </p:cNvPicPr>
          <p:nvPr/>
        </p:nvPicPr>
        <p:blipFill>
          <a:blip r:embed="rId3"/>
          <a:stretch>
            <a:fillRect/>
          </a:stretch>
        </p:blipFill>
        <p:spPr>
          <a:xfrm>
            <a:off x="426411" y="1662755"/>
            <a:ext cx="5117024" cy="3349017"/>
          </a:xfrm>
          <a:prstGeom prst="rect">
            <a:avLst/>
          </a:prstGeom>
        </p:spPr>
      </p:pic>
      <p:sp>
        <p:nvSpPr>
          <p:cNvPr id="5" name="TextBox 4"/>
          <p:cNvSpPr txBox="1"/>
          <p:nvPr/>
        </p:nvSpPr>
        <p:spPr>
          <a:xfrm>
            <a:off x="274702" y="5234603"/>
            <a:ext cx="5897878" cy="794064"/>
          </a:xfrm>
          <a:prstGeom prst="rect">
            <a:avLst/>
          </a:prstGeom>
          <a:noFill/>
        </p:spPr>
        <p:txBody>
          <a:bodyPr wrap="square" lIns="182880" tIns="146304" rIns="182880" bIns="146304" rtlCol="0">
            <a:spAutoFit/>
          </a:bodyPr>
          <a:lstStyle/>
          <a:p>
            <a:pPr>
              <a:lnSpc>
                <a:spcPct val="90000"/>
              </a:lnSpc>
            </a:pPr>
            <a:r>
              <a:rPr lang="en-US" sz="1800" dirty="0">
                <a:solidFill>
                  <a:schemeClr val="bg1"/>
                </a:solidFill>
              </a:rPr>
              <a:t>.NET Core debuts at #3 most loved Framework on Stack Overflow Technology Survey 2017</a:t>
            </a:r>
          </a:p>
        </p:txBody>
      </p:sp>
      <p:sp>
        <p:nvSpPr>
          <p:cNvPr id="6" name="TextBox 5"/>
          <p:cNvSpPr txBox="1"/>
          <p:nvPr/>
        </p:nvSpPr>
        <p:spPr>
          <a:xfrm>
            <a:off x="274702" y="6277512"/>
            <a:ext cx="3931877" cy="420115"/>
          </a:xfrm>
          <a:prstGeom prst="rect">
            <a:avLst/>
          </a:prstGeom>
          <a:noFill/>
        </p:spPr>
        <p:txBody>
          <a:bodyPr wrap="square" lIns="182880" tIns="146304" rIns="182880" bIns="146304" rtlCol="0">
            <a:spAutoFit/>
          </a:bodyPr>
          <a:lstStyle/>
          <a:p>
            <a:pPr>
              <a:lnSpc>
                <a:spcPct val="90000"/>
              </a:lnSpc>
            </a:pPr>
            <a:r>
              <a:rPr lang="en-US" sz="800" dirty="0">
                <a:solidFill>
                  <a:schemeClr val="bg1"/>
                </a:solidFill>
                <a:latin typeface="Segoe UI" panose="020B0502040204020203" pitchFamily="34" charset="0"/>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497387" y="1649500"/>
            <a:ext cx="5430890" cy="1807208"/>
          </a:xfrm>
          <a:prstGeom prst="rect">
            <a:avLst/>
          </a:prstGeom>
        </p:spPr>
      </p:pic>
      <p:sp>
        <p:nvSpPr>
          <p:cNvPr id="13" name="TextBox 12"/>
          <p:cNvSpPr txBox="1"/>
          <p:nvPr/>
        </p:nvSpPr>
        <p:spPr>
          <a:xfrm>
            <a:off x="6263826" y="5234603"/>
            <a:ext cx="5897946" cy="794064"/>
          </a:xfrm>
          <a:prstGeom prst="rect">
            <a:avLst/>
          </a:prstGeom>
          <a:noFill/>
        </p:spPr>
        <p:txBody>
          <a:bodyPr wrap="square" lIns="182880" tIns="146304" rIns="182880" bIns="146304" rtlCol="0">
            <a:spAutoFit/>
          </a:bodyPr>
          <a:lstStyle/>
          <a:p>
            <a:pPr>
              <a:lnSpc>
                <a:spcPct val="90000"/>
              </a:lnSpc>
            </a:pPr>
            <a:r>
              <a:rPr lang="en-US" sz="1800" dirty="0">
                <a:solidFill>
                  <a:schemeClr val="bg1"/>
                </a:solidFill>
              </a:rPr>
              <a:t>C# is #3 most popular language for desktop and web developers on Stack Overflow Technology Survey 2017</a:t>
            </a:r>
          </a:p>
        </p:txBody>
      </p:sp>
      <p:grpSp>
        <p:nvGrpSpPr>
          <p:cNvPr id="15" name="Group 14"/>
          <p:cNvGrpSpPr>
            <a:grpSpLocks noChangeAspect="1"/>
          </p:cNvGrpSpPr>
          <p:nvPr/>
        </p:nvGrpSpPr>
        <p:grpSpPr>
          <a:xfrm>
            <a:off x="1316021" y="3199457"/>
            <a:ext cx="225952" cy="226750"/>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 name="Group 18"/>
          <p:cNvGrpSpPr>
            <a:grpSpLocks noChangeAspect="1"/>
          </p:cNvGrpSpPr>
          <p:nvPr/>
        </p:nvGrpSpPr>
        <p:grpSpPr>
          <a:xfrm>
            <a:off x="7839755" y="3209825"/>
            <a:ext cx="225952" cy="226750"/>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7899189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Customers &amp; community are talking about .NET</a:t>
            </a:r>
          </a:p>
        </p:txBody>
      </p:sp>
      <p:pic>
        <p:nvPicPr>
          <p:cNvPr id="4" name="Picture 3"/>
          <p:cNvPicPr>
            <a:picLocks noChangeAspect="1"/>
          </p:cNvPicPr>
          <p:nvPr/>
        </p:nvPicPr>
        <p:blipFill rotWithShape="1">
          <a:blip r:embed="rId3"/>
          <a:srcRect l="-2743" t="-5268" r="-2187" b="-4398"/>
          <a:stretch/>
        </p:blipFill>
        <p:spPr>
          <a:xfrm>
            <a:off x="274638" y="2644054"/>
            <a:ext cx="5486400" cy="3413500"/>
          </a:xfrm>
          <a:prstGeom prst="rect">
            <a:avLst/>
          </a:prstGeom>
          <a:solidFill>
            <a:schemeClr val="bg1"/>
          </a:solidFill>
          <a:ln w="3175">
            <a:solidFill>
              <a:schemeClr val="bg1">
                <a:lumMod val="75000"/>
              </a:schemeClr>
            </a:solidFill>
          </a:ln>
        </p:spPr>
      </p:pic>
      <p:sp>
        <p:nvSpPr>
          <p:cNvPr id="5" name="TextBox 4"/>
          <p:cNvSpPr txBox="1"/>
          <p:nvPr/>
        </p:nvSpPr>
        <p:spPr>
          <a:xfrm>
            <a:off x="274640" y="1485604"/>
            <a:ext cx="5486398" cy="1043363"/>
          </a:xfrm>
          <a:prstGeom prst="rect">
            <a:avLst/>
          </a:prstGeom>
          <a:noFill/>
        </p:spPr>
        <p:txBody>
          <a:bodyPr wrap="square" lIns="182880" tIns="146304" rIns="182880" bIns="146304" rtlCol="0">
            <a:spAutoFit/>
          </a:bodyPr>
          <a:lstStyle/>
          <a:p>
            <a:pPr>
              <a:lnSpc>
                <a:spcPct val="90000"/>
              </a:lnSpc>
            </a:pPr>
            <a:r>
              <a:rPr lang="en-US" sz="1800" dirty="0">
                <a:solidFill>
                  <a:schemeClr val="bg1"/>
                </a:solidFill>
              </a:rPr>
              <a:t>Hacker News appearances of .NET or </a:t>
            </a:r>
            <a:br>
              <a:rPr lang="en-US" sz="1800" dirty="0">
                <a:solidFill>
                  <a:schemeClr val="bg1"/>
                </a:solidFill>
              </a:rPr>
            </a:br>
            <a:r>
              <a:rPr lang="en-US" sz="1800" dirty="0">
                <a:solidFill>
                  <a:schemeClr val="bg1"/>
                </a:solidFill>
              </a:rPr>
              <a:t>Visual Studio products (bars are count of articles, </a:t>
            </a:r>
            <a:br>
              <a:rPr lang="en-US" sz="1800" dirty="0">
                <a:solidFill>
                  <a:schemeClr val="bg1"/>
                </a:solidFill>
              </a:rPr>
            </a:br>
            <a:r>
              <a:rPr lang="en-US" sz="1800" dirty="0">
                <a:solidFill>
                  <a:schemeClr val="bg1"/>
                </a:solidFill>
              </a:rPr>
              <a:t>line is total votes)</a:t>
            </a:r>
          </a:p>
        </p:txBody>
      </p:sp>
      <p:sp>
        <p:nvSpPr>
          <p:cNvPr id="6" name="TextBox 5"/>
          <p:cNvSpPr txBox="1"/>
          <p:nvPr/>
        </p:nvSpPr>
        <p:spPr>
          <a:xfrm>
            <a:off x="6675432" y="3404807"/>
            <a:ext cx="5486400" cy="1122359"/>
          </a:xfrm>
          <a:prstGeom prst="rect">
            <a:avLst/>
          </a:prstGeom>
          <a:noFill/>
        </p:spPr>
        <p:txBody>
          <a:bodyPr wrap="square" lIns="182880" tIns="146304" rIns="182880" bIns="146304" rtlCol="0">
            <a:spAutoFit/>
          </a:bodyPr>
          <a:lstStyle/>
          <a:p>
            <a:pPr marL="60325" indent="-60325">
              <a:lnSpc>
                <a:spcPct val="90000"/>
              </a:lnSpc>
            </a:pPr>
            <a:r>
              <a:rPr lang="en-US" sz="1400" dirty="0">
                <a:solidFill>
                  <a:schemeClr val="bg1"/>
                </a:solidFill>
              </a:rPr>
              <a:t>“Developers can reuse their C# skills to build native Android, </a:t>
            </a:r>
            <a:br>
              <a:rPr lang="en-US" sz="1400" dirty="0">
                <a:solidFill>
                  <a:schemeClr val="bg1"/>
                </a:solidFill>
              </a:rPr>
            </a:br>
            <a:r>
              <a:rPr lang="en-US" sz="1400" dirty="0">
                <a:solidFill>
                  <a:schemeClr val="bg1"/>
                </a:solidFill>
              </a:rPr>
              <a:t>iOS, and Windows applications that deliver the right information to the right person at the right time.“ </a:t>
            </a:r>
          </a:p>
          <a:p>
            <a:pPr>
              <a:lnSpc>
                <a:spcPct val="90000"/>
              </a:lnSpc>
              <a:spcBef>
                <a:spcPts val="400"/>
              </a:spcBef>
            </a:pPr>
            <a:r>
              <a:rPr lang="en-US" sz="1200" dirty="0">
                <a:solidFill>
                  <a:schemeClr val="bg1"/>
                </a:solidFill>
                <a:latin typeface="Segoe UI" panose="020B0502040204020203" pitchFamily="34" charset="0"/>
                <a:cs typeface="Segoe UI" panose="020B0502040204020203" pitchFamily="34" charset="0"/>
              </a:rPr>
              <a:t>— Alaska Airlines</a:t>
            </a:r>
          </a:p>
        </p:txBody>
      </p:sp>
      <p:sp>
        <p:nvSpPr>
          <p:cNvPr id="7" name="TextBox 6"/>
          <p:cNvSpPr txBox="1"/>
          <p:nvPr/>
        </p:nvSpPr>
        <p:spPr>
          <a:xfrm>
            <a:off x="6675431" y="4683937"/>
            <a:ext cx="5486400" cy="928459"/>
          </a:xfrm>
          <a:prstGeom prst="rect">
            <a:avLst/>
          </a:prstGeom>
          <a:noFill/>
        </p:spPr>
        <p:txBody>
          <a:bodyPr wrap="square" lIns="182880" tIns="146304" rIns="182880" bIns="146304" rtlCol="0">
            <a:spAutoFit/>
          </a:bodyPr>
          <a:lstStyle/>
          <a:p>
            <a:pPr marL="60325" indent="-60325">
              <a:lnSpc>
                <a:spcPct val="90000"/>
              </a:lnSpc>
            </a:pPr>
            <a:r>
              <a:rPr lang="en-US" sz="1400" dirty="0">
                <a:solidFill>
                  <a:schemeClr val="bg1"/>
                </a:solidFill>
              </a:rPr>
              <a:t>“We believe .NET elegantly handles the trade-off between developer productivity and application performance.“ </a:t>
            </a:r>
          </a:p>
          <a:p>
            <a:pPr>
              <a:lnSpc>
                <a:spcPct val="90000"/>
              </a:lnSpc>
              <a:spcBef>
                <a:spcPts val="400"/>
              </a:spcBef>
            </a:pPr>
            <a:r>
              <a:rPr lang="en-US" sz="1200" dirty="0">
                <a:solidFill>
                  <a:schemeClr val="bg1"/>
                </a:solidFill>
                <a:latin typeface="Segoe UI" panose="020B0502040204020203" pitchFamily="34" charset="0"/>
                <a:cs typeface="Segoe UI" panose="020B0502040204020203" pitchFamily="34" charset="0"/>
              </a:rPr>
              <a:t>— National Instruments </a:t>
            </a:r>
          </a:p>
        </p:txBody>
      </p:sp>
      <p:sp>
        <p:nvSpPr>
          <p:cNvPr id="8" name="TextBox 7"/>
          <p:cNvSpPr txBox="1"/>
          <p:nvPr/>
        </p:nvSpPr>
        <p:spPr>
          <a:xfrm>
            <a:off x="6675432" y="5769168"/>
            <a:ext cx="5486400" cy="928459"/>
          </a:xfrm>
          <a:prstGeom prst="rect">
            <a:avLst/>
          </a:prstGeom>
          <a:noFill/>
        </p:spPr>
        <p:txBody>
          <a:bodyPr wrap="square" lIns="182880" tIns="146304" rIns="182880" bIns="146304" rtlCol="0">
            <a:spAutoFit/>
          </a:bodyPr>
          <a:lstStyle/>
          <a:p>
            <a:pPr marL="60325" indent="-60325">
              <a:lnSpc>
                <a:spcPct val="90000"/>
              </a:lnSpc>
            </a:pPr>
            <a:r>
              <a:rPr lang="en-US" sz="1400" dirty="0">
                <a:solidFill>
                  <a:schemeClr val="bg1"/>
                </a:solidFill>
              </a:rPr>
              <a:t>“The Microsoft technology made it easy for us. It just works. </a:t>
            </a:r>
            <a:br>
              <a:rPr lang="en-US" sz="1400" dirty="0">
                <a:solidFill>
                  <a:schemeClr val="bg1"/>
                </a:solidFill>
              </a:rPr>
            </a:br>
            <a:r>
              <a:rPr lang="en-US" sz="1400" dirty="0">
                <a:solidFill>
                  <a:schemeClr val="bg1"/>
                </a:solidFill>
              </a:rPr>
              <a:t>We saved months of development time in the process.“ </a:t>
            </a:r>
          </a:p>
          <a:p>
            <a:pPr>
              <a:lnSpc>
                <a:spcPct val="90000"/>
              </a:lnSpc>
              <a:spcBef>
                <a:spcPts val="400"/>
              </a:spcBef>
            </a:pPr>
            <a:r>
              <a:rPr lang="en-US" sz="1200" dirty="0">
                <a:solidFill>
                  <a:schemeClr val="bg1"/>
                </a:solidFill>
                <a:latin typeface="Segoe UI" panose="020B0502040204020203" pitchFamily="34" charset="0"/>
                <a:cs typeface="Segoe UI" panose="020B0502040204020203" pitchFamily="34" charset="0"/>
              </a:rPr>
              <a:t>— Stackoverflow.com</a:t>
            </a:r>
          </a:p>
        </p:txBody>
      </p:sp>
      <p:sp>
        <p:nvSpPr>
          <p:cNvPr id="9" name="TextBox 8"/>
          <p:cNvSpPr txBox="1"/>
          <p:nvPr/>
        </p:nvSpPr>
        <p:spPr>
          <a:xfrm>
            <a:off x="6675432" y="2125677"/>
            <a:ext cx="5486400" cy="1122359"/>
          </a:xfrm>
          <a:prstGeom prst="rect">
            <a:avLst/>
          </a:prstGeom>
          <a:noFill/>
        </p:spPr>
        <p:txBody>
          <a:bodyPr wrap="square" lIns="182880" tIns="146304" rIns="182880" bIns="146304" rtlCol="0">
            <a:spAutoFit/>
          </a:bodyPr>
          <a:lstStyle/>
          <a:p>
            <a:pPr marL="60325" indent="-60325">
              <a:lnSpc>
                <a:spcPct val="90000"/>
              </a:lnSpc>
            </a:pPr>
            <a:r>
              <a:rPr lang="en-US" sz="1400" dirty="0">
                <a:solidFill>
                  <a:schemeClr val="bg1"/>
                </a:solidFill>
              </a:rPr>
              <a:t>“Using the same-size server, we were able to go from 1,000 requests per second per node with Node.js to 20,000 requests </a:t>
            </a:r>
            <a:br>
              <a:rPr lang="en-US" sz="1400" dirty="0">
                <a:solidFill>
                  <a:schemeClr val="bg1"/>
                </a:solidFill>
              </a:rPr>
            </a:br>
            <a:r>
              <a:rPr lang="en-US" sz="1400" dirty="0">
                <a:solidFill>
                  <a:schemeClr val="bg1"/>
                </a:solidFill>
              </a:rPr>
              <a:t>per second with .NET Core.“ </a:t>
            </a:r>
          </a:p>
          <a:p>
            <a:pPr>
              <a:lnSpc>
                <a:spcPct val="90000"/>
              </a:lnSpc>
              <a:spcBef>
                <a:spcPts val="400"/>
              </a:spcBef>
            </a:pPr>
            <a:r>
              <a:rPr lang="en-US" sz="1200" dirty="0">
                <a:solidFill>
                  <a:schemeClr val="bg1"/>
                </a:solidFill>
                <a:latin typeface="Segoe UI" panose="020B0502040204020203" pitchFamily="34" charset="0"/>
                <a:cs typeface="Segoe UI" panose="020B0502040204020203" pitchFamily="34" charset="0"/>
              </a:rPr>
              <a:t>— </a:t>
            </a:r>
            <a:r>
              <a:rPr lang="en-US" sz="1200" dirty="0" err="1">
                <a:solidFill>
                  <a:schemeClr val="bg1"/>
                </a:solidFill>
                <a:latin typeface="Segoe UI" panose="020B0502040204020203" pitchFamily="34" charset="0"/>
                <a:cs typeface="Segoe UI" panose="020B0502040204020203" pitchFamily="34" charset="0"/>
              </a:rPr>
              <a:t>Raygun</a:t>
            </a:r>
            <a:endParaRPr lang="en-US" sz="1200" dirty="0">
              <a:solidFill>
                <a:schemeClr val="bg1"/>
              </a:solidFill>
              <a:latin typeface="Segoe UI" panose="020B0502040204020203" pitchFamily="34" charset="0"/>
              <a:cs typeface="Segoe UI" panose="020B0502040204020203" pitchFamily="34" charset="0"/>
            </a:endParaRPr>
          </a:p>
        </p:txBody>
      </p:sp>
      <p:sp>
        <p:nvSpPr>
          <p:cNvPr id="3" name="Rectangle 2"/>
          <p:cNvSpPr/>
          <p:nvPr/>
        </p:nvSpPr>
        <p:spPr>
          <a:xfrm>
            <a:off x="6989472" y="1493474"/>
            <a:ext cx="4922438" cy="369332"/>
          </a:xfrm>
          <a:prstGeom prst="rect">
            <a:avLst/>
          </a:prstGeom>
        </p:spPr>
        <p:txBody>
          <a:bodyPr wrap="none">
            <a:spAutoFit/>
          </a:bodyPr>
          <a:lstStyle/>
          <a:p>
            <a:r>
              <a:rPr lang="en-US" b="1" dirty="0">
                <a:solidFill>
                  <a:schemeClr val="bg1"/>
                </a:solidFill>
              </a:rPr>
              <a:t>https://www.microsoft.com/net/customers </a:t>
            </a:r>
          </a:p>
        </p:txBody>
      </p:sp>
    </p:spTree>
    <p:extLst>
      <p:ext uri="{BB962C8B-B14F-4D97-AF65-F5344CB8AC3E}">
        <p14:creationId xmlns:p14="http://schemas.microsoft.com/office/powerpoint/2010/main" val="32942135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8|38.2|83.2|106.6"/>
</p:tagLst>
</file>

<file path=ppt/theme/theme1.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6521" tIns="149217" rIns="186521" bIns="149217" rtlCol="0">
        <a:spAutoFit/>
      </a:bodyPr>
      <a:lstStyle>
        <a:defPPr>
          <a:lnSpc>
            <a:spcPct val="90000"/>
          </a:lnSpc>
          <a:spcAft>
            <a:spcPts val="612"/>
          </a:spcAft>
          <a:defRPr sz="4488" dirty="0">
            <a:solidFill>
              <a:schemeClr val="bg1"/>
            </a:soli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2.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D6E2ED67E4FE4EA63335351FC655A4" ma:contentTypeVersion="2" ma:contentTypeDescription="Create a new document." ma:contentTypeScope="" ma:versionID="7c338f9c1d51b3673da6955ac8f42dda">
  <xsd:schema xmlns:xsd="http://www.w3.org/2001/XMLSchema" xmlns:xs="http://www.w3.org/2001/XMLSchema" xmlns:p="http://schemas.microsoft.com/office/2006/metadata/properties" xmlns:ns2="5e12eb9a-f254-44c4-87b3-12e2194c0681" targetNamespace="http://schemas.microsoft.com/office/2006/metadata/properties" ma:root="true" ma:fieldsID="9bf214a91cc5a57ec7039dfa3176b314" ns2:_="">
    <xsd:import namespace="5e12eb9a-f254-44c4-87b3-12e2194c068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12eb9a-f254-44c4-87b3-12e2194c068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7F52CF8-1A8F-44BD-A3CC-C9828A642C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12eb9a-f254-44c4-87b3-12e2194c06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40321</TotalTime>
  <Words>8668</Words>
  <Application>Microsoft Office PowerPoint</Application>
  <PresentationFormat>Custom</PresentationFormat>
  <Paragraphs>872</Paragraphs>
  <Slides>58</Slides>
  <Notes>58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Calibri</vt:lpstr>
      <vt:lpstr>Open Sans</vt:lpstr>
      <vt:lpstr>Segoe UI</vt:lpstr>
      <vt:lpstr>Segoe UI Light</vt:lpstr>
      <vt:lpstr>Segoe UI Semibold</vt:lpstr>
      <vt:lpstr>Segoe UI Semilight</vt:lpstr>
      <vt:lpstr>Wingdings</vt:lpstr>
      <vt:lpstr>2_Connect_2016_Template_Light</vt:lpstr>
      <vt:lpstr>1_Connect_2016_Template_Light</vt:lpstr>
      <vt:lpstr>Notes about the deck</vt:lpstr>
      <vt:lpstr>Understanding .NET </vt:lpstr>
      <vt:lpstr>Why .NET?</vt:lpstr>
      <vt:lpstr>Any developer  Any app  Any platform</vt:lpstr>
      <vt:lpstr>Why .NET? End-to-end solution Maximum productivity Modern Applications</vt:lpstr>
      <vt:lpstr>Best of both worlds Enterprise scale  Modern applications</vt:lpstr>
      <vt:lpstr>PowerPoint Presentation</vt:lpstr>
      <vt:lpstr>.NET is loved</vt:lpstr>
      <vt:lpstr>Customers &amp; community are talking about .NET</vt:lpstr>
      <vt:lpstr>PowerPoint Presentation</vt:lpstr>
      <vt:lpstr>Technical Steering Group</vt:lpstr>
      <vt:lpstr>What is .NET?</vt:lpstr>
      <vt:lpstr>.NET – A unified platform</vt:lpstr>
      <vt:lpstr>PowerPoint Presentation</vt:lpstr>
      <vt:lpstr>PowerPoint Presentation</vt:lpstr>
      <vt:lpstr>.NET Standard 2.0</vt:lpstr>
      <vt:lpstr>Why .NET Core?</vt:lpstr>
      <vt:lpstr>The cloud journey</vt:lpstr>
      <vt:lpstr>.NET and Containers</vt:lpstr>
      <vt:lpstr>Continuous Integration with Containers</vt:lpstr>
      <vt:lpstr>.NET Core and containers</vt:lpstr>
      <vt:lpstr>Cloud and Container diagnostics</vt:lpstr>
      <vt:lpstr>.NET Core is optimized for “cloud-native” apps</vt:lpstr>
      <vt:lpstr>Age of Ascent Benchmarks</vt:lpstr>
      <vt:lpstr>TechEmpower 13: ASP.NET Core performance </vt:lpstr>
      <vt:lpstr>Performance improvements in .NET Core 2.0</vt:lpstr>
      <vt:lpstr>Why Xamarin?</vt:lpstr>
      <vt:lpstr>The mobile app dilemma</vt:lpstr>
      <vt:lpstr>Cross-platform native with Xamarin</vt:lpstr>
      <vt:lpstr>PowerPoint Presentation</vt:lpstr>
      <vt:lpstr>What do I need to know?</vt:lpstr>
      <vt:lpstr>.NET Runtimes</vt:lpstr>
      <vt:lpstr>.NET Languages</vt:lpstr>
      <vt:lpstr>App Models / Application Frameworks</vt:lpstr>
      <vt:lpstr>.NET Standard</vt:lpstr>
      <vt:lpstr>APIs in .NET Standard 2.0</vt:lpstr>
      <vt:lpstr>.NET Standard 2.0 interoperability</vt:lpstr>
      <vt:lpstr>How does .NET Standard work?</vt:lpstr>
      <vt:lpstr>API Portability Analyzer</vt:lpstr>
      <vt:lpstr>PowerPoint Presentation</vt:lpstr>
      <vt:lpstr>Where do I start?</vt:lpstr>
      <vt:lpstr>What should I know?</vt:lpstr>
      <vt:lpstr>.NET Compilers</vt:lpstr>
      <vt:lpstr>PowerPoint Presentation</vt:lpstr>
      <vt:lpstr>Common .NET Components</vt:lpstr>
      <vt:lpstr>Customer Stories</vt:lpstr>
      <vt:lpstr>Age of Ascent – Illyriad Games</vt:lpstr>
      <vt:lpstr>PowerPoint Presentation</vt:lpstr>
      <vt:lpstr>PowerPoint Presentation</vt:lpstr>
      <vt:lpstr>PowerPoint Presentation</vt:lpstr>
      <vt:lpstr>Verizon</vt:lpstr>
      <vt:lpstr>PowerPoint Presentation</vt:lpstr>
      <vt:lpstr>National Instruments</vt:lpstr>
      <vt:lpstr>More….</vt:lpstr>
      <vt:lpstr>Summary</vt:lpstr>
      <vt:lpstr>.NET </vt:lpstr>
      <vt:lpstr>.NET roadmap strategy</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Cloud App Development &amp; Data Group</cp:keywords>
  <dc:description>Template: Mitchell Derrey; Silverfox Productions_x000d_
Formatting: _x000d_
Audience Type:</dc:description>
  <cp:lastModifiedBy>Beth Massi</cp:lastModifiedBy>
  <cp:revision>552</cp:revision>
  <dcterms:created xsi:type="dcterms:W3CDTF">2014-06-10T19:28:25Z</dcterms:created>
  <dcterms:modified xsi:type="dcterms:W3CDTF">2017-08-18T16:34:38Z</dcterms:modified>
  <cp:category>Cloud App Development &amp; Data Group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0x010100D5D6E2ED67E4FE4EA63335351FC655A4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bethma@microsoft.com</vt:lpwstr>
  </property>
  <property fmtid="{D5CDD505-2E9C-101B-9397-08002B2CF9AE}" pid="15" name="MSIP_Label_f42aa342-8706-4288-bd11-ebb85995028c_SetDate">
    <vt:lpwstr>2017-08-17T14:21:29.8607946-07:00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